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6.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Lst>
  <p:sldSz cy="68580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 uri="http://customooxmlschemas.google.com/">
      <go:slidesCustomData xmlns:go="http://customooxmlschemas.google.com/" r:id="rId30" roundtripDataSignature="AMtx7mi2mG6nC5L+bOCuLBow6FaDdjMKO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46BB0DE9-3B6F-4D98-BA0A-7F1C4A5469D7}">
  <a:tblStyle styleId="{46BB0DE9-3B6F-4D98-BA0A-7F1C4A5469D7}"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0" Type="http://customschemas.google.com/relationships/presentationmetadata" Target="meta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2" name="Google Shape;5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124be4d7cb9_1_7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124be4d7cb9_1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11f5db6d1eb_0_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2" name="Google Shape;142;g11f5db6d1eb_0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124af41437c_0_1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9" name="Google Shape;149;g124af41437c_0_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124be4d7cb9_1_3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124be4d7cb9_1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11f5db6d1eb_0_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6" name="Google Shape;166;g11f5db6d1eb_0_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000"/>
              <a:buFont typeface="Arial"/>
              <a:buNone/>
            </a:pPr>
            <a:r>
              <a:rPr lang="en-US" sz="1000">
                <a:solidFill>
                  <a:schemeClr val="dk1"/>
                </a:solidFill>
              </a:rPr>
              <a:t>https://github.com/cszn/DnCNN</a:t>
            </a:r>
            <a:endParaRPr>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124be4d7cb9_1_4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8" name="Google Shape;178;g124be4d7cb9_1_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000"/>
              <a:buFont typeface="Arial"/>
              <a:buNone/>
            </a:pPr>
            <a:r>
              <a:rPr lang="en-US" sz="1000">
                <a:solidFill>
                  <a:schemeClr val="dk1"/>
                </a:solidFill>
              </a:rPr>
              <a:t>https://github.com/cszn/DnCNN</a:t>
            </a:r>
            <a:endParaRPr>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124be4d7cb9_1_3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124be4d7cb9_1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AWGN - Additive White Gaussian Noise</a:t>
            </a:r>
            <a:endParaRPr/>
          </a:p>
          <a:p>
            <a:pPr indent="0" lvl="0" marL="0" rtl="0" algn="l">
              <a:spcBef>
                <a:spcPts val="0"/>
              </a:spcBef>
              <a:spcAft>
                <a:spcPts val="0"/>
              </a:spcAft>
              <a:buNone/>
            </a:pPr>
            <a:r>
              <a:rPr lang="en-US">
                <a:solidFill>
                  <a:schemeClr val="dk1"/>
                </a:solidFill>
              </a:rPr>
              <a:t>PSNR - </a:t>
            </a:r>
            <a:r>
              <a:rPr lang="en-US"/>
              <a:t>peak signal-to-noise ratio</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124be4d7cb9_1_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124be4d7cb9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11" name="Google Shape;211;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Q/A Testing is expected for each section and will support the quality of work produced this semester leading in the next.</a:t>
            </a:r>
            <a:endParaRPr/>
          </a:p>
        </p:txBody>
      </p:sp>
      <p:sp>
        <p:nvSpPr>
          <p:cNvPr id="217" name="Google Shape;217;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Quick reminder on what our project is about:</a:t>
            </a:r>
            <a:endParaRPr/>
          </a:p>
          <a:p>
            <a:pPr indent="-298450" lvl="0" marL="457200" rtl="0" algn="l">
              <a:lnSpc>
                <a:spcPct val="100000"/>
              </a:lnSpc>
              <a:spcBef>
                <a:spcPts val="0"/>
              </a:spcBef>
              <a:spcAft>
                <a:spcPts val="0"/>
              </a:spcAft>
              <a:buSzPts val="1100"/>
              <a:buChar char="-"/>
            </a:pPr>
            <a:r>
              <a:rPr lang="en-US"/>
              <a:t>We are developing a device that provides users the ability to automatically focus their telescope as well as obtain a high quality image of their object of interest. </a:t>
            </a:r>
            <a:endParaRPr/>
          </a:p>
          <a:p>
            <a:pPr indent="-298450" lvl="0" marL="457200" rtl="0" algn="l">
              <a:lnSpc>
                <a:spcPct val="100000"/>
              </a:lnSpc>
              <a:spcBef>
                <a:spcPts val="0"/>
              </a:spcBef>
              <a:spcAft>
                <a:spcPts val="0"/>
              </a:spcAft>
              <a:buSzPts val="1100"/>
              <a:buChar char="-"/>
            </a:pPr>
            <a:r>
              <a:rPr lang="en-US"/>
              <a:t>We have multiple motivations for this project, the main one being that it reduces the learning curve for beginner hobbyist, which in turn results in growth of the astronomy community. </a:t>
            </a:r>
            <a:endParaRPr/>
          </a:p>
        </p:txBody>
      </p:sp>
      <p:sp>
        <p:nvSpPr>
          <p:cNvPr id="59" name="Google Shape;59;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11f62f3e1d9_2_8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Q/A Testing is expected for each section and will support the quality of work produced this semester leading in the next.</a:t>
            </a:r>
            <a:endParaRPr/>
          </a:p>
        </p:txBody>
      </p:sp>
      <p:sp>
        <p:nvSpPr>
          <p:cNvPr id="223" name="Google Shape;223;g11f62f3e1d9_2_8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124be0e517f_0_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124be0e517f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124be4d7cb9_2_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124be4d7cb9_2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11400bc25cf_2_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1" name="Google Shape;241;g11400bc25cf_2_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11400bc25cf_0_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 name="Google Shape;66;g11400bc25cf_0_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Here is a refresher on how the different subsystems relate to each other. Nothing has changed since our first presentation. The camera is still communicating with the image processor who is talking to the GUI, image files, and stepper motors; and the battery is still communicating with the charger who is communicating with the voltage limiter who is then talking back to the battery.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11400bc25cf_1_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8" name="Google Shape;78;g11400bc25cf_1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Task partitions have remained the same</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11f5db6d019_1_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4" name="Google Shape;84;g11f5db6d019_1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124be4d7cb9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2" name="Google Shape;92;g124be4d7cb9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dk1"/>
                </a:solidFill>
              </a:rPr>
              <a:t>Stepper Motor: </a:t>
            </a:r>
            <a:endParaRPr>
              <a:solidFill>
                <a:schemeClr val="dk1"/>
              </a:solidFill>
            </a:endParaRPr>
          </a:p>
          <a:p>
            <a:pPr indent="-298450" lvl="0" marL="457200" rtl="0" algn="l">
              <a:spcBef>
                <a:spcPts val="0"/>
              </a:spcBef>
              <a:spcAft>
                <a:spcPts val="0"/>
              </a:spcAft>
              <a:buClr>
                <a:schemeClr val="dk1"/>
              </a:buClr>
              <a:buSzPts val="1100"/>
              <a:buAutoNum type="arabicPeriod"/>
            </a:pPr>
            <a:r>
              <a:rPr lang="en-US">
                <a:solidFill>
                  <a:schemeClr val="dk1"/>
                </a:solidFill>
              </a:rPr>
              <a:t>…</a:t>
            </a:r>
            <a:endParaRPr>
              <a:solidFill>
                <a:schemeClr val="dk1"/>
              </a:solidFill>
            </a:endParaRPr>
          </a:p>
          <a:p>
            <a:pPr indent="-298450" lvl="0" marL="914400" rtl="0" algn="l">
              <a:spcBef>
                <a:spcPts val="0"/>
              </a:spcBef>
              <a:spcAft>
                <a:spcPts val="0"/>
              </a:spcAft>
              <a:buClr>
                <a:schemeClr val="dk1"/>
              </a:buClr>
              <a:buSzPts val="1100"/>
              <a:buChar char="-"/>
            </a:pPr>
            <a:r>
              <a:rPr lang="en-US">
                <a:solidFill>
                  <a:schemeClr val="dk1"/>
                </a:solidFill>
              </a:rPr>
              <a:t>Yes</a:t>
            </a:r>
            <a:endParaRPr>
              <a:solidFill>
                <a:schemeClr val="dk1"/>
              </a:solidFill>
            </a:endParaRPr>
          </a:p>
          <a:p>
            <a:pPr indent="-298450" lvl="0" marL="1371600" rtl="0" algn="l">
              <a:spcBef>
                <a:spcPts val="0"/>
              </a:spcBef>
              <a:spcAft>
                <a:spcPts val="0"/>
              </a:spcAft>
              <a:buClr>
                <a:schemeClr val="dk1"/>
              </a:buClr>
              <a:buSzPts val="1100"/>
              <a:buChar char="-"/>
            </a:pPr>
            <a:r>
              <a:rPr lang="en-US">
                <a:solidFill>
                  <a:schemeClr val="dk1"/>
                </a:solidFill>
              </a:rPr>
              <a:t>The motor rotates at a constant speed and moves depending on positional input </a:t>
            </a:r>
            <a:endParaRPr>
              <a:solidFill>
                <a:schemeClr val="dk1"/>
              </a:solidFill>
            </a:endParaRPr>
          </a:p>
          <a:p>
            <a:pPr indent="-298450" lvl="0" marL="1371600" rtl="0" algn="l">
              <a:spcBef>
                <a:spcPts val="0"/>
              </a:spcBef>
              <a:spcAft>
                <a:spcPts val="0"/>
              </a:spcAft>
              <a:buClr>
                <a:schemeClr val="dk1"/>
              </a:buClr>
              <a:buSzPts val="1100"/>
              <a:buChar char="-"/>
            </a:pPr>
            <a:r>
              <a:rPr lang="en-US">
                <a:solidFill>
                  <a:schemeClr val="dk1"/>
                </a:solidFill>
              </a:rPr>
              <a:t>The original step angle is .9 degrees which equates to 400 steps for a full 360 degree rotation. </a:t>
            </a:r>
            <a:endParaRPr>
              <a:solidFill>
                <a:schemeClr val="dk1"/>
              </a:solidFill>
            </a:endParaRPr>
          </a:p>
          <a:p>
            <a:pPr indent="-298450" lvl="0" marL="1371600" rtl="0" algn="l">
              <a:spcBef>
                <a:spcPts val="0"/>
              </a:spcBef>
              <a:spcAft>
                <a:spcPts val="0"/>
              </a:spcAft>
              <a:buClr>
                <a:schemeClr val="dk1"/>
              </a:buClr>
              <a:buSzPts val="1100"/>
              <a:buChar char="-"/>
            </a:pPr>
            <a:r>
              <a:rPr lang="en-US">
                <a:solidFill>
                  <a:schemeClr val="dk1"/>
                </a:solidFill>
              </a:rPr>
              <a:t>In order to achieve more precise angular positioning of the shaft I incorporated the technique called “Half-Stepping” in my script. This is a technique where instead of powering 1 phase at a time, we will power a combination of 1 or 2 phases bringing the step angle down to .45 degrees and improving the precision. </a:t>
            </a:r>
            <a:endParaRPr>
              <a:solidFill>
                <a:schemeClr val="dk1"/>
              </a:solidFill>
            </a:endParaRPr>
          </a:p>
          <a:p>
            <a:pPr indent="-298450" lvl="0" marL="1371600" rtl="0" algn="l">
              <a:spcBef>
                <a:spcPts val="0"/>
              </a:spcBef>
              <a:spcAft>
                <a:spcPts val="0"/>
              </a:spcAft>
              <a:buClr>
                <a:schemeClr val="dk1"/>
              </a:buClr>
              <a:buSzPts val="1100"/>
              <a:buChar char="-"/>
            </a:pPr>
            <a:r>
              <a:rPr lang="en-US">
                <a:solidFill>
                  <a:schemeClr val="dk1"/>
                </a:solidFill>
              </a:rPr>
              <a:t>Mention improvements </a:t>
            </a:r>
            <a:endParaRPr>
              <a:solidFill>
                <a:schemeClr val="dk1"/>
              </a:solidFill>
            </a:endParaRPr>
          </a:p>
          <a:p>
            <a:pPr indent="-298450" lvl="0" marL="457200" rtl="0" algn="l">
              <a:spcBef>
                <a:spcPts val="0"/>
              </a:spcBef>
              <a:spcAft>
                <a:spcPts val="0"/>
              </a:spcAft>
              <a:buClr>
                <a:schemeClr val="dk1"/>
              </a:buClr>
              <a:buSzPts val="1100"/>
              <a:buAutoNum type="arabicPeriod"/>
            </a:pPr>
            <a:r>
              <a:rPr lang="en-US">
                <a:solidFill>
                  <a:schemeClr val="dk1"/>
                </a:solidFill>
              </a:rPr>
              <a:t>…</a:t>
            </a:r>
            <a:endParaRPr>
              <a:solidFill>
                <a:schemeClr val="dk1"/>
              </a:solidFill>
            </a:endParaRPr>
          </a:p>
          <a:p>
            <a:pPr indent="-298450" lvl="0" marL="914400" rtl="0" algn="l">
              <a:spcBef>
                <a:spcPts val="0"/>
              </a:spcBef>
              <a:spcAft>
                <a:spcPts val="0"/>
              </a:spcAft>
              <a:buClr>
                <a:schemeClr val="dk1"/>
              </a:buClr>
              <a:buSzPts val="1100"/>
              <a:buChar char="-"/>
            </a:pPr>
            <a:r>
              <a:rPr lang="en-US">
                <a:solidFill>
                  <a:schemeClr val="dk1"/>
                </a:solidFill>
              </a:rPr>
              <a:t>In progress </a:t>
            </a:r>
            <a:endParaRPr>
              <a:solidFill>
                <a:schemeClr val="dk1"/>
              </a:solidFill>
            </a:endParaRPr>
          </a:p>
          <a:p>
            <a:pPr indent="-298450" lvl="0" marL="1371600" rtl="0" algn="l">
              <a:spcBef>
                <a:spcPts val="0"/>
              </a:spcBef>
              <a:spcAft>
                <a:spcPts val="0"/>
              </a:spcAft>
              <a:buClr>
                <a:schemeClr val="dk1"/>
              </a:buClr>
              <a:buSzPts val="1100"/>
              <a:buChar char="-"/>
            </a:pPr>
            <a:r>
              <a:rPr lang="en-US">
                <a:solidFill>
                  <a:schemeClr val="dk1"/>
                </a:solidFill>
              </a:rPr>
              <a:t>Due to setbacks with a previous coupler design, we just finished printing the new coupler and plan on testing operation today.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US">
                <a:solidFill>
                  <a:schemeClr val="dk1"/>
                </a:solidFill>
              </a:rPr>
              <a:t>Motor Coupler: </a:t>
            </a:r>
            <a:endParaRPr>
              <a:solidFill>
                <a:schemeClr val="dk1"/>
              </a:solidFill>
            </a:endParaRPr>
          </a:p>
          <a:p>
            <a:pPr indent="-298450" lvl="0" marL="457200" rtl="0" algn="l">
              <a:spcBef>
                <a:spcPts val="0"/>
              </a:spcBef>
              <a:spcAft>
                <a:spcPts val="0"/>
              </a:spcAft>
              <a:buClr>
                <a:schemeClr val="dk1"/>
              </a:buClr>
              <a:buSzPts val="1100"/>
              <a:buAutoNum type="arabicPeriod"/>
            </a:pPr>
            <a:r>
              <a:rPr lang="en-US">
                <a:solidFill>
                  <a:schemeClr val="dk1"/>
                </a:solidFill>
              </a:rPr>
              <a:t>…</a:t>
            </a:r>
            <a:endParaRPr>
              <a:solidFill>
                <a:schemeClr val="dk1"/>
              </a:solidFill>
            </a:endParaRPr>
          </a:p>
          <a:p>
            <a:pPr indent="-298450" lvl="0" marL="914400" rtl="0" algn="l">
              <a:spcBef>
                <a:spcPts val="0"/>
              </a:spcBef>
              <a:spcAft>
                <a:spcPts val="0"/>
              </a:spcAft>
              <a:buClr>
                <a:schemeClr val="dk1"/>
              </a:buClr>
              <a:buSzPts val="1100"/>
              <a:buChar char="-"/>
            </a:pPr>
            <a:r>
              <a:rPr lang="en-US">
                <a:solidFill>
                  <a:schemeClr val="dk1"/>
                </a:solidFill>
              </a:rPr>
              <a:t>Yes</a:t>
            </a:r>
            <a:endParaRPr>
              <a:solidFill>
                <a:schemeClr val="dk1"/>
              </a:solidFill>
            </a:endParaRPr>
          </a:p>
          <a:p>
            <a:pPr indent="-298450" lvl="0" marL="1371600" rtl="0" algn="l">
              <a:spcBef>
                <a:spcPts val="0"/>
              </a:spcBef>
              <a:spcAft>
                <a:spcPts val="0"/>
              </a:spcAft>
              <a:buClr>
                <a:schemeClr val="dk1"/>
              </a:buClr>
              <a:buSzPts val="1100"/>
              <a:buChar char="-"/>
            </a:pPr>
            <a:r>
              <a:rPr lang="en-US">
                <a:solidFill>
                  <a:schemeClr val="dk1"/>
                </a:solidFill>
              </a:rPr>
              <a:t>Discuss dimensions </a:t>
            </a:r>
            <a:endParaRPr>
              <a:solidFill>
                <a:schemeClr val="dk1"/>
              </a:solidFill>
            </a:endParaRPr>
          </a:p>
          <a:p>
            <a:pPr indent="-298450" lvl="0" marL="1371600" rtl="0" algn="l">
              <a:spcBef>
                <a:spcPts val="0"/>
              </a:spcBef>
              <a:spcAft>
                <a:spcPts val="0"/>
              </a:spcAft>
              <a:buClr>
                <a:schemeClr val="dk1"/>
              </a:buClr>
              <a:buSzPts val="1100"/>
              <a:buChar char="-"/>
            </a:pPr>
            <a:r>
              <a:rPr lang="en-US">
                <a:solidFill>
                  <a:schemeClr val="dk1"/>
                </a:solidFill>
              </a:rPr>
              <a:t>Discuss design specs (degree of misalignment, torque loss, etc)</a:t>
            </a:r>
            <a:endParaRPr>
              <a:solidFill>
                <a:schemeClr val="dk1"/>
              </a:solidFill>
            </a:endParaRPr>
          </a:p>
          <a:p>
            <a:pPr indent="-298450" lvl="1" marL="2286000" rtl="0" algn="l">
              <a:spcBef>
                <a:spcPts val="0"/>
              </a:spcBef>
              <a:spcAft>
                <a:spcPts val="0"/>
              </a:spcAft>
              <a:buClr>
                <a:schemeClr val="dk1"/>
              </a:buClr>
              <a:buSzPts val="1100"/>
              <a:buChar char="-"/>
            </a:pPr>
            <a:r>
              <a:rPr lang="en-US">
                <a:solidFill>
                  <a:schemeClr val="dk1"/>
                </a:solidFill>
              </a:rPr>
              <a:t>By including a helical cut in the model, this gives the design flexibility which helps to compensate for misalignment and movement between shafts. This compensation is crucial because perfect alignment of two shafts is extremely difficult and rarely achieved. The better the alignment, the smoother/better the torque/power transfer is between the two shafts. </a:t>
            </a:r>
            <a:endParaRPr>
              <a:solidFill>
                <a:schemeClr val="dk1"/>
              </a:solidFill>
            </a:endParaRPr>
          </a:p>
          <a:p>
            <a:pPr indent="-298450" lvl="0" marL="457200" rtl="0" algn="l">
              <a:spcBef>
                <a:spcPts val="0"/>
              </a:spcBef>
              <a:spcAft>
                <a:spcPts val="0"/>
              </a:spcAft>
              <a:buClr>
                <a:schemeClr val="dk1"/>
              </a:buClr>
              <a:buSzPts val="1100"/>
              <a:buAutoNum type="arabicPeriod"/>
            </a:pPr>
            <a:r>
              <a:rPr lang="en-US">
                <a:solidFill>
                  <a:schemeClr val="dk1"/>
                </a:solidFill>
              </a:rPr>
              <a:t>…</a:t>
            </a:r>
            <a:endParaRPr>
              <a:solidFill>
                <a:schemeClr val="dk1"/>
              </a:solidFill>
            </a:endParaRPr>
          </a:p>
          <a:p>
            <a:pPr indent="-298450" lvl="0" marL="914400" rtl="0" algn="l">
              <a:spcBef>
                <a:spcPts val="0"/>
              </a:spcBef>
              <a:spcAft>
                <a:spcPts val="0"/>
              </a:spcAft>
              <a:buClr>
                <a:schemeClr val="dk1"/>
              </a:buClr>
              <a:buSzPts val="1100"/>
              <a:buChar char="-"/>
            </a:pPr>
            <a:r>
              <a:rPr lang="en-US">
                <a:solidFill>
                  <a:schemeClr val="dk1"/>
                </a:solidFill>
              </a:rPr>
              <a:t>Yes </a:t>
            </a:r>
            <a:endParaRPr>
              <a:solidFill>
                <a:schemeClr val="dk1"/>
              </a:solidFill>
            </a:endParaRPr>
          </a:p>
          <a:p>
            <a:pPr indent="-298450" lvl="0" marL="1371600" rtl="0" algn="l">
              <a:spcBef>
                <a:spcPts val="0"/>
              </a:spcBef>
              <a:spcAft>
                <a:spcPts val="0"/>
              </a:spcAft>
              <a:buClr>
                <a:schemeClr val="dk1"/>
              </a:buClr>
              <a:buSzPts val="1100"/>
              <a:buChar char="-"/>
            </a:pPr>
            <a:r>
              <a:rPr lang="en-US">
                <a:solidFill>
                  <a:schemeClr val="dk1"/>
                </a:solidFill>
              </a:rPr>
              <a:t>To account for shrinkage a tenth of an inch was added to the models dimensions. 3D printing is complete and the product is within the expected error range (+/- .01 inch). After testing the fit of the coupler we will determine if we want to reprint or keep the current design. </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11f5db6d019_1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1" name="Google Shape;101;g11f5db6d019_1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360"/>
              </a:spcBef>
              <a:spcAft>
                <a:spcPts val="0"/>
              </a:spcAft>
              <a:buSzPts val="1100"/>
              <a:buNone/>
            </a:pPr>
            <a:r>
              <a:rPr lang="en-US" sz="1200">
                <a:solidFill>
                  <a:schemeClr val="dk1"/>
                </a:solidFill>
              </a:rPr>
              <a:t>Simulation source: astronomy.tools/calculators/field_of_view</a:t>
            </a:r>
            <a:endParaRPr sz="1200">
              <a:solidFill>
                <a:schemeClr val="dk1"/>
              </a:solidFill>
            </a:endParaRPr>
          </a:p>
          <a:p>
            <a:pPr indent="0" lvl="0" marL="0" rtl="0" algn="l">
              <a:spcBef>
                <a:spcPts val="360"/>
              </a:spcBef>
              <a:spcAft>
                <a:spcPts val="0"/>
              </a:spcAft>
              <a:buClr>
                <a:schemeClr val="dk1"/>
              </a:buClr>
              <a:buSzPts val="1100"/>
              <a:buFont typeface="Arial"/>
              <a:buNone/>
            </a:pPr>
            <a:r>
              <a:rPr lang="en-US" sz="1200">
                <a:solidFill>
                  <a:schemeClr val="dk1"/>
                </a:solidFill>
              </a:rPr>
              <a:t>Camera image source: https://www.arducam.com/product/arducam-for-raspberry-pi-ultra-low-light-camera-1080p-hd-wide-angle-pivariety-camera-module-based-on-1-2-7inch-2mp-starvis-sensor-imx462-compatible-with-raspberry-pi-isp-and-gstreamer-plugin/</a:t>
            </a:r>
            <a:endParaRPr sz="1200">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124be0e517f_0_1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0" name="Google Shape;110;g124be0e517f_0_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124be4d7cb9_1_1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124be4d7cb9_1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 Id="rId3"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11" name="Shape 11"/>
        <p:cNvGrpSpPr/>
        <p:nvPr/>
      </p:nvGrpSpPr>
      <p:grpSpPr>
        <a:xfrm>
          <a:off x="0" y="0"/>
          <a:ext cx="0" cy="0"/>
          <a:chOff x="0" y="0"/>
          <a:chExt cx="0" cy="0"/>
        </a:xfrm>
      </p:grpSpPr>
      <p:sp>
        <p:nvSpPr>
          <p:cNvPr id="12" name="Google Shape;12;p10"/>
          <p:cNvSpPr txBox="1"/>
          <p:nvPr>
            <p:ph type="ctrTitle"/>
          </p:nvPr>
        </p:nvSpPr>
        <p:spPr>
          <a:xfrm>
            <a:off x="3969582" y="2130425"/>
            <a:ext cx="4488617" cy="1470025"/>
          </a:xfrm>
          <a:prstGeom prst="rect">
            <a:avLst/>
          </a:prstGeom>
          <a:noFill/>
          <a:ln>
            <a:noFill/>
          </a:ln>
        </p:spPr>
        <p:txBody>
          <a:bodyPr anchorCtr="0" anchor="ctr" bIns="45700" lIns="91425" spcFirstLastPara="1" rIns="91425" wrap="square" tIns="45700">
            <a:normAutofit/>
          </a:bodyPr>
          <a:lstStyle>
            <a:lvl1pPr lvl="0" algn="r">
              <a:lnSpc>
                <a:spcPct val="100000"/>
              </a:lnSpc>
              <a:spcBef>
                <a:spcPts val="0"/>
              </a:spcBef>
              <a:spcAft>
                <a:spcPts val="0"/>
              </a:spcAft>
              <a:buClr>
                <a:schemeClr val="lt1"/>
              </a:buClr>
              <a:buSzPts val="3600"/>
              <a:buFont typeface="Arial"/>
              <a:buNone/>
              <a:defRPr b="1" sz="36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 name="Google Shape;13;p10"/>
          <p:cNvSpPr txBox="1"/>
          <p:nvPr>
            <p:ph idx="1" type="subTitle"/>
          </p:nvPr>
        </p:nvSpPr>
        <p:spPr>
          <a:xfrm>
            <a:off x="3124200" y="3886200"/>
            <a:ext cx="5333999" cy="1752600"/>
          </a:xfrm>
          <a:prstGeom prst="rect">
            <a:avLst/>
          </a:prstGeom>
          <a:noFill/>
          <a:ln>
            <a:noFill/>
          </a:ln>
        </p:spPr>
        <p:txBody>
          <a:bodyPr anchorCtr="0" anchor="t" bIns="45700" lIns="91425" spcFirstLastPara="1" rIns="91425" wrap="square" tIns="45700">
            <a:normAutofit/>
          </a:bodyPr>
          <a:lstStyle>
            <a:lvl1pPr lvl="0" algn="r">
              <a:lnSpc>
                <a:spcPct val="100000"/>
              </a:lnSpc>
              <a:spcBef>
                <a:spcPts val="560"/>
              </a:spcBef>
              <a:spcAft>
                <a:spcPts val="0"/>
              </a:spcAft>
              <a:buClr>
                <a:srgbClr val="FFFFFF"/>
              </a:buClr>
              <a:buSzPts val="2800"/>
              <a:buNone/>
              <a:defRPr sz="2800">
                <a:solidFill>
                  <a:srgbClr val="FFFFFF"/>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p:txBody>
      </p:sp>
      <p:sp>
        <p:nvSpPr>
          <p:cNvPr id="14" name="Google Shape;14;p1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 name="Google Shape;15;p1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 name="Google Shape;16;p1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bg>
      <p:bgPr>
        <a:blipFill>
          <a:blip r:embed="rId2">
            <a:alphaModFix/>
          </a:blip>
          <a:stretch>
            <a:fillRect/>
          </a:stretch>
        </a:blipFill>
      </p:bgPr>
    </p:bg>
    <p:spTree>
      <p:nvGrpSpPr>
        <p:cNvPr id="17" name="Shape 17"/>
        <p:cNvGrpSpPr/>
        <p:nvPr/>
      </p:nvGrpSpPr>
      <p:grpSpPr>
        <a:xfrm>
          <a:off x="0" y="0"/>
          <a:ext cx="0" cy="0"/>
          <a:chOff x="0" y="0"/>
          <a:chExt cx="0" cy="0"/>
        </a:xfrm>
      </p:grpSpPr>
      <p:sp>
        <p:nvSpPr>
          <p:cNvPr id="18" name="Google Shape;18;p11"/>
          <p:cNvSpPr txBox="1"/>
          <p:nvPr>
            <p:ph type="title"/>
          </p:nvPr>
        </p:nvSpPr>
        <p:spPr>
          <a:xfrm>
            <a:off x="457200" y="1049177"/>
            <a:ext cx="8229600" cy="803756"/>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3200"/>
              <a:buFont typeface="Arial"/>
              <a:buNone/>
              <a:defRPr b="1"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11"/>
          <p:cNvSpPr txBox="1"/>
          <p:nvPr>
            <p:ph idx="1" type="body"/>
          </p:nvPr>
        </p:nvSpPr>
        <p:spPr>
          <a:xfrm>
            <a:off x="457200" y="2049270"/>
            <a:ext cx="8229600" cy="4076893"/>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0" name="Google Shape;20;p1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 name="Google Shape;21;p1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 name="Google Shape;22;p1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DLCOE_logo_HWHT.png" id="23" name="Google Shape;23;p11"/>
          <p:cNvPicPr preferRelativeResize="0"/>
          <p:nvPr/>
        </p:nvPicPr>
        <p:blipFill rotWithShape="1">
          <a:blip r:embed="rId3">
            <a:alphaModFix/>
          </a:blip>
          <a:srcRect b="0" l="0" r="0" t="0"/>
          <a:stretch/>
        </p:blipFill>
        <p:spPr>
          <a:xfrm>
            <a:off x="450851" y="234146"/>
            <a:ext cx="2443865" cy="412601"/>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4" name="Shape 24"/>
        <p:cNvGrpSpPr/>
        <p:nvPr/>
      </p:nvGrpSpPr>
      <p:grpSpPr>
        <a:xfrm>
          <a:off x="0" y="0"/>
          <a:ext cx="0" cy="0"/>
          <a:chOff x="0" y="0"/>
          <a:chExt cx="0" cy="0"/>
        </a:xfrm>
      </p:grpSpPr>
      <p:sp>
        <p:nvSpPr>
          <p:cNvPr id="25" name="Google Shape;25;p13"/>
          <p:cNvSpPr txBox="1"/>
          <p:nvPr>
            <p:ph type="title"/>
          </p:nvPr>
        </p:nvSpPr>
        <p:spPr>
          <a:xfrm>
            <a:off x="457200" y="2900649"/>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4000"/>
              <a:buFont typeface="Arial"/>
              <a:buNone/>
              <a:defRPr b="1" sz="4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1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 name="Google Shape;27;p1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8" name="Google Shape;28;p1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29" name="Shape 29"/>
        <p:cNvGrpSpPr/>
        <p:nvPr/>
      </p:nvGrpSpPr>
      <p:grpSpPr>
        <a:xfrm>
          <a:off x="0" y="0"/>
          <a:ext cx="0" cy="0"/>
          <a:chOff x="0" y="0"/>
          <a:chExt cx="0" cy="0"/>
        </a:xfrm>
      </p:grpSpPr>
      <p:sp>
        <p:nvSpPr>
          <p:cNvPr id="30" name="Google Shape;30;p12"/>
          <p:cNvSpPr txBox="1"/>
          <p:nvPr>
            <p:ph idx="1" type="body"/>
          </p:nvPr>
        </p:nvSpPr>
        <p:spPr>
          <a:xfrm>
            <a:off x="457200" y="1975644"/>
            <a:ext cx="4038600" cy="4150519"/>
          </a:xfrm>
          <a:prstGeom prst="rect">
            <a:avLst/>
          </a:prstGeom>
          <a:noFill/>
          <a:ln>
            <a:noFill/>
          </a:ln>
        </p:spPr>
        <p:txBody>
          <a:bodyPr anchorCtr="0" anchor="t" bIns="45700" lIns="91425" spcFirstLastPara="1" rIns="91425" wrap="square" tIns="45700">
            <a:normAutofit/>
          </a:bodyPr>
          <a:lstStyle>
            <a:lvl1pPr indent="-381000" lvl="0" marL="457200" algn="l">
              <a:lnSpc>
                <a:spcPct val="100000"/>
              </a:lnSpc>
              <a:spcBef>
                <a:spcPts val="480"/>
              </a:spcBef>
              <a:spcAft>
                <a:spcPts val="0"/>
              </a:spcAft>
              <a:buClr>
                <a:schemeClr val="dk1"/>
              </a:buClr>
              <a:buSzPts val="2400"/>
              <a:buChar char="•"/>
              <a:defRPr sz="24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31" name="Google Shape;31;p12"/>
          <p:cNvSpPr txBox="1"/>
          <p:nvPr>
            <p:ph idx="2" type="body"/>
          </p:nvPr>
        </p:nvSpPr>
        <p:spPr>
          <a:xfrm>
            <a:off x="4648200" y="1975644"/>
            <a:ext cx="4038600" cy="4150519"/>
          </a:xfrm>
          <a:prstGeom prst="rect">
            <a:avLst/>
          </a:prstGeom>
          <a:noFill/>
          <a:ln>
            <a:noFill/>
          </a:ln>
        </p:spPr>
        <p:txBody>
          <a:bodyPr anchorCtr="0" anchor="t" bIns="45700" lIns="91425" spcFirstLastPara="1" rIns="91425" wrap="square" tIns="45700">
            <a:normAutofit/>
          </a:bodyPr>
          <a:lstStyle>
            <a:lvl1pPr indent="-381000" lvl="0" marL="457200" algn="l">
              <a:lnSpc>
                <a:spcPct val="100000"/>
              </a:lnSpc>
              <a:spcBef>
                <a:spcPts val="480"/>
              </a:spcBef>
              <a:spcAft>
                <a:spcPts val="0"/>
              </a:spcAft>
              <a:buClr>
                <a:schemeClr val="dk1"/>
              </a:buClr>
              <a:buSzPts val="2400"/>
              <a:buChar char="•"/>
              <a:defRPr sz="24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32" name="Google Shape;32;p1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 name="Google Shape;33;p1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4" name="Google Shape;34;p1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5" name="Google Shape;35;p12"/>
          <p:cNvSpPr txBox="1"/>
          <p:nvPr>
            <p:ph type="title"/>
          </p:nvPr>
        </p:nvSpPr>
        <p:spPr>
          <a:xfrm>
            <a:off x="457200" y="1049177"/>
            <a:ext cx="8229600" cy="803756"/>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3200"/>
              <a:buFont typeface="Arial"/>
              <a:buNone/>
              <a:defRPr b="1"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6" name="Shape 36"/>
        <p:cNvGrpSpPr/>
        <p:nvPr/>
      </p:nvGrpSpPr>
      <p:grpSpPr>
        <a:xfrm>
          <a:off x="0" y="0"/>
          <a:ext cx="0" cy="0"/>
          <a:chOff x="0" y="0"/>
          <a:chExt cx="0" cy="0"/>
        </a:xfrm>
      </p:grpSpPr>
      <p:sp>
        <p:nvSpPr>
          <p:cNvPr id="37" name="Google Shape;37;p14"/>
          <p:cNvSpPr txBox="1"/>
          <p:nvPr>
            <p:ph type="title"/>
          </p:nvPr>
        </p:nvSpPr>
        <p:spPr>
          <a:xfrm>
            <a:off x="457200" y="1066968"/>
            <a:ext cx="3008313" cy="736881"/>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1"/>
              </a:buClr>
              <a:buSzPts val="2000"/>
              <a:buFont typeface="Arial"/>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14"/>
          <p:cNvSpPr txBox="1"/>
          <p:nvPr>
            <p:ph idx="1" type="body"/>
          </p:nvPr>
        </p:nvSpPr>
        <p:spPr>
          <a:xfrm>
            <a:off x="3575050" y="1073720"/>
            <a:ext cx="5111750" cy="5052443"/>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chemeClr val="dk1"/>
              </a:buClr>
              <a:buSzPts val="2800"/>
              <a:buChar char="•"/>
              <a:defRPr b="1" sz="2800"/>
            </a:lvl1pPr>
            <a:lvl2pPr indent="-406400" lvl="1" marL="914400" algn="l">
              <a:lnSpc>
                <a:spcPct val="100000"/>
              </a:lnSpc>
              <a:spcBef>
                <a:spcPts val="560"/>
              </a:spcBef>
              <a:spcAft>
                <a:spcPts val="0"/>
              </a:spcAft>
              <a:buClr>
                <a:schemeClr val="dk1"/>
              </a:buClr>
              <a:buSzPts val="2800"/>
              <a:buChar char="–"/>
              <a:defRPr sz="2800"/>
            </a:lvl2pPr>
            <a:lvl3pPr indent="-381000" lvl="2" marL="1371600" algn="l">
              <a:lnSpc>
                <a:spcPct val="100000"/>
              </a:lnSpc>
              <a:spcBef>
                <a:spcPts val="480"/>
              </a:spcBef>
              <a:spcAft>
                <a:spcPts val="0"/>
              </a:spcAft>
              <a:buClr>
                <a:schemeClr val="dk1"/>
              </a:buClr>
              <a:buSzPts val="2400"/>
              <a:buChar char="•"/>
              <a:defRPr sz="2400"/>
            </a:lvl3pPr>
            <a:lvl4pPr indent="-355600" lvl="3" marL="1828800" algn="l">
              <a:lnSpc>
                <a:spcPct val="100000"/>
              </a:lnSpc>
              <a:spcBef>
                <a:spcPts val="400"/>
              </a:spcBef>
              <a:spcAft>
                <a:spcPts val="0"/>
              </a:spcAft>
              <a:buClr>
                <a:schemeClr val="dk1"/>
              </a:buClr>
              <a:buSzPts val="2000"/>
              <a:buChar char="–"/>
              <a:defRPr sz="2000"/>
            </a:lvl4pPr>
            <a:lvl5pPr indent="-355600" lvl="4" marL="2286000" algn="l">
              <a:lnSpc>
                <a:spcPct val="100000"/>
              </a:lnSpc>
              <a:spcBef>
                <a:spcPts val="400"/>
              </a:spcBef>
              <a:spcAft>
                <a:spcPts val="0"/>
              </a:spcAft>
              <a:buClr>
                <a:schemeClr val="dk1"/>
              </a:buClr>
              <a:buSzPts val="2000"/>
              <a:buChar char="»"/>
              <a:defRPr sz="2000"/>
            </a:lvl5pPr>
            <a:lvl6pPr indent="-355600" lvl="5" marL="2743200" algn="l">
              <a:lnSpc>
                <a:spcPct val="100000"/>
              </a:lnSpc>
              <a:spcBef>
                <a:spcPts val="400"/>
              </a:spcBef>
              <a:spcAft>
                <a:spcPts val="0"/>
              </a:spcAft>
              <a:buClr>
                <a:schemeClr val="dk1"/>
              </a:buClr>
              <a:buSzPts val="2000"/>
              <a:buChar char="•"/>
              <a:defRPr sz="2000"/>
            </a:lvl6pPr>
            <a:lvl7pPr indent="-355600" lvl="6" marL="3200400" algn="l">
              <a:lnSpc>
                <a:spcPct val="100000"/>
              </a:lnSpc>
              <a:spcBef>
                <a:spcPts val="400"/>
              </a:spcBef>
              <a:spcAft>
                <a:spcPts val="0"/>
              </a:spcAft>
              <a:buClr>
                <a:schemeClr val="dk1"/>
              </a:buClr>
              <a:buSzPts val="2000"/>
              <a:buChar char="•"/>
              <a:defRPr sz="2000"/>
            </a:lvl7pPr>
            <a:lvl8pPr indent="-355600" lvl="7" marL="3657600" algn="l">
              <a:lnSpc>
                <a:spcPct val="100000"/>
              </a:lnSpc>
              <a:spcBef>
                <a:spcPts val="400"/>
              </a:spcBef>
              <a:spcAft>
                <a:spcPts val="0"/>
              </a:spcAft>
              <a:buClr>
                <a:schemeClr val="dk1"/>
              </a:buClr>
              <a:buSzPts val="2000"/>
              <a:buChar char="•"/>
              <a:defRPr sz="2000"/>
            </a:lvl8pPr>
            <a:lvl9pPr indent="-355600" lvl="8" marL="4114800" algn="l">
              <a:lnSpc>
                <a:spcPct val="100000"/>
              </a:lnSpc>
              <a:spcBef>
                <a:spcPts val="400"/>
              </a:spcBef>
              <a:spcAft>
                <a:spcPts val="0"/>
              </a:spcAft>
              <a:buClr>
                <a:schemeClr val="dk1"/>
              </a:buClr>
              <a:buSzPts val="2000"/>
              <a:buChar char="•"/>
              <a:defRPr sz="2000"/>
            </a:lvl9pPr>
          </a:lstStyle>
          <a:p/>
        </p:txBody>
      </p:sp>
      <p:sp>
        <p:nvSpPr>
          <p:cNvPr id="39" name="Google Shape;39;p14"/>
          <p:cNvSpPr txBox="1"/>
          <p:nvPr>
            <p:ph idx="2" type="body"/>
          </p:nvPr>
        </p:nvSpPr>
        <p:spPr>
          <a:xfrm>
            <a:off x="457200" y="1803850"/>
            <a:ext cx="3008313" cy="4322314"/>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40" name="Google Shape;40;p1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1" name="Google Shape;41;p1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1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3" name="Shape 43"/>
        <p:cNvGrpSpPr/>
        <p:nvPr/>
      </p:nvGrpSpPr>
      <p:grpSpPr>
        <a:xfrm>
          <a:off x="0" y="0"/>
          <a:ext cx="0" cy="0"/>
          <a:chOff x="0" y="0"/>
          <a:chExt cx="0" cy="0"/>
        </a:xfrm>
      </p:grpSpPr>
      <p:sp>
        <p:nvSpPr>
          <p:cNvPr id="44" name="Google Shape;44;p15"/>
          <p:cNvSpPr txBox="1"/>
          <p:nvPr>
            <p:ph type="title"/>
          </p:nvPr>
        </p:nvSpPr>
        <p:spPr>
          <a:xfrm>
            <a:off x="457200" y="1196430"/>
            <a:ext cx="2573672" cy="566738"/>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dk1"/>
              </a:buClr>
              <a:buSzPts val="1800"/>
              <a:buFont typeface="Arial"/>
              <a:buNone/>
              <a:defRPr b="1" sz="18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5" name="Google Shape;45;p15"/>
          <p:cNvSpPr/>
          <p:nvPr>
            <p:ph idx="2" type="pic"/>
          </p:nvPr>
        </p:nvSpPr>
        <p:spPr>
          <a:xfrm>
            <a:off x="3200400" y="1196430"/>
            <a:ext cx="5486400" cy="4850287"/>
          </a:xfrm>
          <a:prstGeom prst="rect">
            <a:avLst/>
          </a:prstGeom>
          <a:noFill/>
          <a:ln>
            <a:noFill/>
          </a:ln>
        </p:spPr>
      </p:sp>
      <p:sp>
        <p:nvSpPr>
          <p:cNvPr id="46" name="Google Shape;46;p15"/>
          <p:cNvSpPr txBox="1"/>
          <p:nvPr>
            <p:ph idx="1" type="body"/>
          </p:nvPr>
        </p:nvSpPr>
        <p:spPr>
          <a:xfrm>
            <a:off x="457200" y="1768043"/>
            <a:ext cx="2573672" cy="4278673"/>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47" name="Google Shape;47;p1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1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 name="Google Shape;49;p1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lnSpc>
                <a:spcPct val="100000"/>
              </a:lnSpc>
              <a:spcBef>
                <a:spcPts val="0"/>
              </a:spcBef>
              <a:spcAft>
                <a:spcPts val="0"/>
              </a:spcAft>
              <a:buClr>
                <a:schemeClr val="dk1"/>
              </a:buClr>
              <a:buSzPts val="4400"/>
              <a:buFont typeface="Arial"/>
              <a:buNone/>
              <a:defRPr b="0" i="0" sz="4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 name="Google Shape;7;p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 name="Google Shape;8;p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9" name="Google Shape;9;p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0" name="Google Shape;10;p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2.png"/><Relationship Id="rId4" Type="http://schemas.openxmlformats.org/officeDocument/2006/relationships/image" Target="../media/image15.png"/><Relationship Id="rId5" Type="http://schemas.openxmlformats.org/officeDocument/2006/relationships/image" Target="../media/image1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1.png"/><Relationship Id="rId4" Type="http://schemas.openxmlformats.org/officeDocument/2006/relationships/image" Target="../media/image19.png"/><Relationship Id="rId5" Type="http://schemas.openxmlformats.org/officeDocument/2006/relationships/image" Target="../media/image24.png"/><Relationship Id="rId6" Type="http://schemas.openxmlformats.org/officeDocument/2006/relationships/image" Target="../media/image2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6.png"/><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7.png"/><Relationship Id="rId4" Type="http://schemas.openxmlformats.org/officeDocument/2006/relationships/image" Target="../media/image28.png"/><Relationship Id="rId5" Type="http://schemas.openxmlformats.org/officeDocument/2006/relationships/image" Target="../media/image31.png"/><Relationship Id="rId6" Type="http://schemas.openxmlformats.org/officeDocument/2006/relationships/image" Target="../media/image3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7.png"/><Relationship Id="rId4" Type="http://schemas.openxmlformats.org/officeDocument/2006/relationships/image" Target="../media/image28.png"/><Relationship Id="rId5" Type="http://schemas.openxmlformats.org/officeDocument/2006/relationships/image" Target="../media/image31.png"/><Relationship Id="rId6" Type="http://schemas.openxmlformats.org/officeDocument/2006/relationships/image" Target="../media/image3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35.png"/><Relationship Id="rId4" Type="http://schemas.openxmlformats.org/officeDocument/2006/relationships/image" Target="../media/image3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36.jpg"/><Relationship Id="rId4" Type="http://schemas.openxmlformats.org/officeDocument/2006/relationships/image" Target="../media/image34.jpg"/><Relationship Id="rId5" Type="http://schemas.openxmlformats.org/officeDocument/2006/relationships/image" Target="../media/image39.jpg"/><Relationship Id="rId6" Type="http://schemas.openxmlformats.org/officeDocument/2006/relationships/image" Target="../media/image38.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33.jpg"/><Relationship Id="rId4" Type="http://schemas.openxmlformats.org/officeDocument/2006/relationships/image" Target="../media/image6.png"/><Relationship Id="rId5" Type="http://schemas.openxmlformats.org/officeDocument/2006/relationships/image" Target="../media/image9.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3.png"/><Relationship Id="rId4" Type="http://schemas.openxmlformats.org/officeDocument/2006/relationships/image" Target="../media/image14.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8.png"/><Relationship Id="rId4" Type="http://schemas.openxmlformats.org/officeDocument/2006/relationships/image" Target="../media/image30.jpg"/><Relationship Id="rId5" Type="http://schemas.openxmlformats.org/officeDocument/2006/relationships/image" Target="../media/image2.png"/><Relationship Id="rId6" Type="http://schemas.openxmlformats.org/officeDocument/2006/relationships/image" Target="../media/image29.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0.png"/><Relationship Id="rId4" Type="http://schemas.openxmlformats.org/officeDocument/2006/relationships/image" Target="../media/image12.png"/><Relationship Id="rId5" Type="http://schemas.openxmlformats.org/officeDocument/2006/relationships/image" Target="../media/image17.png"/><Relationship Id="rId6"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
          <p:cNvSpPr txBox="1"/>
          <p:nvPr>
            <p:ph type="ctrTitle"/>
          </p:nvPr>
        </p:nvSpPr>
        <p:spPr>
          <a:xfrm>
            <a:off x="1050675" y="3429000"/>
            <a:ext cx="7870800" cy="3221400"/>
          </a:xfrm>
          <a:prstGeom prst="rect">
            <a:avLst/>
          </a:prstGeom>
          <a:noFill/>
          <a:ln>
            <a:noFill/>
          </a:ln>
        </p:spPr>
        <p:txBody>
          <a:bodyPr anchorCtr="0" anchor="ctr" bIns="45700" lIns="91425" spcFirstLastPara="1" rIns="91425" wrap="square" tIns="45700">
            <a:normAutofit fontScale="90000"/>
          </a:bodyPr>
          <a:lstStyle/>
          <a:p>
            <a:pPr indent="0" lvl="0" marL="0" rtl="0" algn="r">
              <a:lnSpc>
                <a:spcPct val="100000"/>
              </a:lnSpc>
              <a:spcBef>
                <a:spcPts val="0"/>
              </a:spcBef>
              <a:spcAft>
                <a:spcPts val="0"/>
              </a:spcAft>
              <a:buClr>
                <a:schemeClr val="lt1"/>
              </a:buClr>
              <a:buSzPct val="82233"/>
              <a:buFont typeface="Arial"/>
              <a:buNone/>
            </a:pPr>
            <a:r>
              <a:rPr lang="en-US" sz="4377"/>
              <a:t>Telescope Autofocuser</a:t>
            </a:r>
            <a:endParaRPr sz="4377"/>
          </a:p>
          <a:p>
            <a:pPr indent="0" lvl="0" marL="0" rtl="0" algn="r">
              <a:lnSpc>
                <a:spcPct val="100000"/>
              </a:lnSpc>
              <a:spcBef>
                <a:spcPts val="0"/>
              </a:spcBef>
              <a:spcAft>
                <a:spcPts val="0"/>
              </a:spcAft>
              <a:buClr>
                <a:schemeClr val="lt1"/>
              </a:buClr>
              <a:buSzPct val="100000"/>
              <a:buFont typeface="Arial"/>
              <a:buNone/>
            </a:pPr>
            <a:br>
              <a:rPr lang="en-US"/>
            </a:br>
            <a:r>
              <a:rPr b="0" lang="en-US"/>
              <a:t>Albin Myscich</a:t>
            </a:r>
            <a:endParaRPr b="0"/>
          </a:p>
          <a:p>
            <a:pPr indent="0" lvl="0" marL="0" rtl="0" algn="r">
              <a:lnSpc>
                <a:spcPct val="100000"/>
              </a:lnSpc>
              <a:spcBef>
                <a:spcPts val="0"/>
              </a:spcBef>
              <a:spcAft>
                <a:spcPts val="0"/>
              </a:spcAft>
              <a:buClr>
                <a:schemeClr val="lt1"/>
              </a:buClr>
              <a:buSzPct val="100000"/>
              <a:buFont typeface="Arial"/>
              <a:buNone/>
            </a:pPr>
            <a:r>
              <a:rPr b="0" lang="en-US"/>
              <a:t>Alonna Too-Chiobi</a:t>
            </a:r>
            <a:endParaRPr b="0"/>
          </a:p>
          <a:p>
            <a:pPr indent="0" lvl="0" marL="0" rtl="0" algn="r">
              <a:lnSpc>
                <a:spcPct val="100000"/>
              </a:lnSpc>
              <a:spcBef>
                <a:spcPts val="0"/>
              </a:spcBef>
              <a:spcAft>
                <a:spcPts val="0"/>
              </a:spcAft>
              <a:buClr>
                <a:schemeClr val="lt1"/>
              </a:buClr>
              <a:buSzPct val="100000"/>
              <a:buFont typeface="Arial"/>
              <a:buNone/>
            </a:pPr>
            <a:r>
              <a:rPr b="0" lang="en-US"/>
              <a:t>Camille Watson</a:t>
            </a:r>
            <a:endParaRPr b="0"/>
          </a:p>
          <a:p>
            <a:pPr indent="0" lvl="0" marL="0" rtl="0" algn="r">
              <a:lnSpc>
                <a:spcPct val="100000"/>
              </a:lnSpc>
              <a:spcBef>
                <a:spcPts val="0"/>
              </a:spcBef>
              <a:spcAft>
                <a:spcPts val="0"/>
              </a:spcAft>
              <a:buClr>
                <a:schemeClr val="lt1"/>
              </a:buClr>
              <a:buSzPct val="100000"/>
              <a:buFont typeface="Arial"/>
              <a:buNone/>
            </a:pPr>
            <a:r>
              <a:rPr b="0" lang="en-US"/>
              <a:t>Joseph Basdeo </a:t>
            </a:r>
            <a:endParaRPr b="0"/>
          </a:p>
        </p:txBody>
      </p:sp>
      <p:pic>
        <p:nvPicPr>
          <p:cNvPr descr="DLCOE_logo_HWHT.png" id="55" name="Google Shape;55;p1"/>
          <p:cNvPicPr preferRelativeResize="0"/>
          <p:nvPr/>
        </p:nvPicPr>
        <p:blipFill rotWithShape="1">
          <a:blip r:embed="rId3">
            <a:alphaModFix/>
          </a:blip>
          <a:srcRect b="0" l="0" r="0" t="0"/>
          <a:stretch/>
        </p:blipFill>
        <p:spPr>
          <a:xfrm>
            <a:off x="5344000" y="1105318"/>
            <a:ext cx="3114199" cy="525774"/>
          </a:xfrm>
          <a:prstGeom prst="rect">
            <a:avLst/>
          </a:prstGeom>
          <a:noFill/>
          <a:ln>
            <a:noFill/>
          </a:ln>
        </p:spPr>
      </p:pic>
      <p:sp>
        <p:nvSpPr>
          <p:cNvPr id="56" name="Google Shape;56;p1"/>
          <p:cNvSpPr txBox="1"/>
          <p:nvPr/>
        </p:nvSpPr>
        <p:spPr>
          <a:xfrm>
            <a:off x="340650" y="5665200"/>
            <a:ext cx="4541700" cy="9852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2600"/>
              <a:buFont typeface="Arial"/>
              <a:buNone/>
            </a:pPr>
            <a:r>
              <a:rPr b="0" i="0" lang="en-US" sz="2600" u="none" cap="none" strike="noStrike">
                <a:solidFill>
                  <a:srgbClr val="FFFFFF"/>
                </a:solidFill>
                <a:latin typeface="Arial"/>
                <a:ea typeface="Arial"/>
                <a:cs typeface="Arial"/>
                <a:sym typeface="Arial"/>
              </a:rPr>
              <a:t>Sponsor: </a:t>
            </a:r>
            <a:r>
              <a:rPr b="0" i="0" lang="en-US" sz="2600" u="none" cap="none" strike="noStrike">
                <a:solidFill>
                  <a:srgbClr val="FFFFFF"/>
                </a:solidFill>
                <a:latin typeface="Arial"/>
                <a:ea typeface="Arial"/>
                <a:cs typeface="Arial"/>
                <a:sym typeface="Arial"/>
              </a:rPr>
              <a:t>Dr. Kevin Nowka</a:t>
            </a:r>
            <a:endParaRPr b="0" i="0" sz="2600" u="none" cap="none" strike="noStrike">
              <a:solidFill>
                <a:srgbClr val="FFFFF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600"/>
              <a:buFont typeface="Arial"/>
              <a:buNone/>
            </a:pPr>
            <a:r>
              <a:rPr b="0" i="0" lang="en-US" sz="2600" u="none" cap="none" strike="noStrike">
                <a:solidFill>
                  <a:srgbClr val="FFFFFF"/>
                </a:solidFill>
                <a:latin typeface="Arial"/>
                <a:ea typeface="Arial"/>
                <a:cs typeface="Arial"/>
                <a:sym typeface="Arial"/>
              </a:rPr>
              <a:t>TA: Swarnabha Roy</a:t>
            </a:r>
            <a:endParaRPr b="0" i="0" sz="2600" u="none" cap="none" strike="noStrike">
              <a:solidFill>
                <a:srgbClr val="FFFFFF"/>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g124be4d7cb9_1_72"/>
          <p:cNvSpPr txBox="1"/>
          <p:nvPr>
            <p:ph type="title"/>
          </p:nvPr>
        </p:nvSpPr>
        <p:spPr>
          <a:xfrm>
            <a:off x="457200" y="1049177"/>
            <a:ext cx="8229600" cy="8037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a:t>Aesthetics</a:t>
            </a:r>
            <a:endParaRPr/>
          </a:p>
        </p:txBody>
      </p:sp>
      <p:sp>
        <p:nvSpPr>
          <p:cNvPr id="135" name="Google Shape;135;g124be4d7cb9_1_72"/>
          <p:cNvSpPr txBox="1"/>
          <p:nvPr>
            <p:ph idx="1" type="body"/>
          </p:nvPr>
        </p:nvSpPr>
        <p:spPr>
          <a:xfrm>
            <a:off x="0" y="2049275"/>
            <a:ext cx="8686800" cy="4077000"/>
          </a:xfrm>
          <a:prstGeom prst="rect">
            <a:avLst/>
          </a:prstGeom>
        </p:spPr>
        <p:txBody>
          <a:bodyPr anchorCtr="0" anchor="t" bIns="45700" lIns="91425" spcFirstLastPara="1" rIns="91425" wrap="square" tIns="45700">
            <a:normAutofit lnSpcReduction="10000"/>
          </a:bodyPr>
          <a:lstStyle/>
          <a:p>
            <a:pPr indent="0" lvl="0" marL="0" rtl="0" algn="l">
              <a:spcBef>
                <a:spcPts val="360"/>
              </a:spcBef>
              <a:spcAft>
                <a:spcPts val="0"/>
              </a:spcAft>
              <a:buNone/>
            </a:pPr>
            <a:r>
              <a:t/>
            </a:r>
            <a:endParaRPr/>
          </a:p>
          <a:p>
            <a:pPr indent="0" lvl="0" marL="0" rtl="0" algn="l">
              <a:spcBef>
                <a:spcPts val="360"/>
              </a:spcBef>
              <a:spcAft>
                <a:spcPts val="0"/>
              </a:spcAft>
              <a:buNone/>
            </a:pPr>
            <a:r>
              <a:rPr lang="en-US"/>
              <a:t>Base Mount</a:t>
            </a:r>
            <a:endParaRPr/>
          </a:p>
          <a:p>
            <a:pPr indent="0" lvl="0" marL="0" rtl="0" algn="l">
              <a:spcBef>
                <a:spcPts val="360"/>
              </a:spcBef>
              <a:spcAft>
                <a:spcPts val="0"/>
              </a:spcAft>
              <a:buNone/>
            </a:pPr>
            <a:r>
              <a:t/>
            </a:r>
            <a:endParaRPr/>
          </a:p>
          <a:p>
            <a:pPr indent="0" lvl="0" marL="0" rtl="0" algn="l">
              <a:spcBef>
                <a:spcPts val="360"/>
              </a:spcBef>
              <a:spcAft>
                <a:spcPts val="0"/>
              </a:spcAft>
              <a:buNone/>
            </a:pPr>
            <a:r>
              <a:t/>
            </a:r>
            <a:endParaRPr/>
          </a:p>
          <a:p>
            <a:pPr indent="0" lvl="0" marL="0" rtl="0" algn="l">
              <a:spcBef>
                <a:spcPts val="360"/>
              </a:spcBef>
              <a:spcAft>
                <a:spcPts val="0"/>
              </a:spcAft>
              <a:buNone/>
            </a:pPr>
            <a:r>
              <a:t/>
            </a:r>
            <a:endParaRPr/>
          </a:p>
          <a:p>
            <a:pPr indent="0" lvl="0" marL="0" rtl="0" algn="l">
              <a:spcBef>
                <a:spcPts val="360"/>
              </a:spcBef>
              <a:spcAft>
                <a:spcPts val="0"/>
              </a:spcAft>
              <a:buNone/>
            </a:pPr>
            <a:r>
              <a:rPr lang="en-US"/>
              <a:t>Cover Mount</a:t>
            </a:r>
            <a:endParaRPr/>
          </a:p>
          <a:p>
            <a:pPr indent="0" lvl="0" marL="0" rtl="0" algn="l">
              <a:spcBef>
                <a:spcPts val="360"/>
              </a:spcBef>
              <a:spcAft>
                <a:spcPts val="0"/>
              </a:spcAft>
              <a:buNone/>
            </a:pPr>
            <a:r>
              <a:t/>
            </a:r>
            <a:endParaRPr/>
          </a:p>
          <a:p>
            <a:pPr indent="0" lvl="0" marL="0" rtl="0" algn="l">
              <a:spcBef>
                <a:spcPts val="360"/>
              </a:spcBef>
              <a:spcAft>
                <a:spcPts val="0"/>
              </a:spcAft>
              <a:buNone/>
            </a:pPr>
            <a:r>
              <a:t/>
            </a:r>
            <a:endParaRPr/>
          </a:p>
        </p:txBody>
      </p:sp>
      <p:pic>
        <p:nvPicPr>
          <p:cNvPr id="136" name="Google Shape;136;g124be4d7cb9_1_72"/>
          <p:cNvPicPr preferRelativeResize="0"/>
          <p:nvPr/>
        </p:nvPicPr>
        <p:blipFill rotWithShape="1">
          <a:blip r:embed="rId3">
            <a:alphaModFix/>
          </a:blip>
          <a:srcRect b="3211" l="0" r="0" t="910"/>
          <a:stretch/>
        </p:blipFill>
        <p:spPr>
          <a:xfrm>
            <a:off x="3186850" y="2005275"/>
            <a:ext cx="5652350" cy="1977550"/>
          </a:xfrm>
          <a:prstGeom prst="rect">
            <a:avLst/>
          </a:prstGeom>
          <a:noFill/>
          <a:ln>
            <a:noFill/>
          </a:ln>
        </p:spPr>
      </p:pic>
      <p:pic>
        <p:nvPicPr>
          <p:cNvPr id="137" name="Google Shape;137;g124be4d7cb9_1_72"/>
          <p:cNvPicPr preferRelativeResize="0"/>
          <p:nvPr/>
        </p:nvPicPr>
        <p:blipFill>
          <a:blip r:embed="rId4">
            <a:alphaModFix/>
          </a:blip>
          <a:stretch>
            <a:fillRect/>
          </a:stretch>
        </p:blipFill>
        <p:spPr>
          <a:xfrm>
            <a:off x="3598544" y="6124100"/>
            <a:ext cx="1975106" cy="597775"/>
          </a:xfrm>
          <a:prstGeom prst="rect">
            <a:avLst/>
          </a:prstGeom>
          <a:noFill/>
          <a:ln>
            <a:noFill/>
          </a:ln>
        </p:spPr>
      </p:pic>
      <p:pic>
        <p:nvPicPr>
          <p:cNvPr id="138" name="Google Shape;138;g124be4d7cb9_1_72"/>
          <p:cNvPicPr preferRelativeResize="0"/>
          <p:nvPr/>
        </p:nvPicPr>
        <p:blipFill>
          <a:blip r:embed="rId5">
            <a:alphaModFix/>
          </a:blip>
          <a:stretch>
            <a:fillRect/>
          </a:stretch>
        </p:blipFill>
        <p:spPr>
          <a:xfrm>
            <a:off x="3186850" y="4035477"/>
            <a:ext cx="5652349" cy="2035973"/>
          </a:xfrm>
          <a:prstGeom prst="rect">
            <a:avLst/>
          </a:prstGeom>
          <a:noFill/>
          <a:ln>
            <a:noFill/>
          </a:ln>
        </p:spPr>
      </p:pic>
      <p:sp>
        <p:nvSpPr>
          <p:cNvPr id="139" name="Google Shape;139;g124be4d7cb9_1_72"/>
          <p:cNvSpPr txBox="1"/>
          <p:nvPr>
            <p:ph idx="1" type="body"/>
          </p:nvPr>
        </p:nvSpPr>
        <p:spPr>
          <a:xfrm>
            <a:off x="0" y="2644875"/>
            <a:ext cx="8839200" cy="4213200"/>
          </a:xfrm>
          <a:prstGeom prst="rect">
            <a:avLst/>
          </a:prstGeom>
        </p:spPr>
        <p:txBody>
          <a:bodyPr anchorCtr="0" anchor="t" bIns="45700" lIns="91425" spcFirstLastPara="1" rIns="91425" wrap="square" tIns="45700">
            <a:normAutofit lnSpcReduction="10000"/>
          </a:bodyPr>
          <a:lstStyle/>
          <a:p>
            <a:pPr indent="0" lvl="0" marL="0" rtl="0" algn="l">
              <a:spcBef>
                <a:spcPts val="360"/>
              </a:spcBef>
              <a:spcAft>
                <a:spcPts val="0"/>
              </a:spcAft>
              <a:buNone/>
            </a:pPr>
            <a:r>
              <a:t/>
            </a:r>
            <a:endParaRPr/>
          </a:p>
          <a:p>
            <a:pPr indent="0" lvl="0" marL="0" rtl="0" algn="l">
              <a:spcBef>
                <a:spcPts val="360"/>
              </a:spcBef>
              <a:spcAft>
                <a:spcPts val="0"/>
              </a:spcAft>
              <a:buNone/>
            </a:pPr>
            <a:r>
              <a:t/>
            </a:r>
            <a:endParaRPr/>
          </a:p>
          <a:p>
            <a:pPr indent="0" lvl="0" marL="0" rtl="0" algn="l">
              <a:spcBef>
                <a:spcPts val="360"/>
              </a:spcBef>
              <a:spcAft>
                <a:spcPts val="0"/>
              </a:spcAft>
              <a:buNone/>
            </a:pPr>
            <a:r>
              <a:t/>
            </a:r>
            <a:endParaRPr/>
          </a:p>
          <a:p>
            <a:pPr indent="0" lvl="0" marL="0" rtl="0" algn="l">
              <a:spcBef>
                <a:spcPts val="360"/>
              </a:spcBef>
              <a:spcAft>
                <a:spcPts val="0"/>
              </a:spcAft>
              <a:buNone/>
            </a:pPr>
            <a:r>
              <a:t/>
            </a:r>
            <a:endParaRPr/>
          </a:p>
          <a:p>
            <a:pPr indent="0" lvl="0" marL="0" rtl="0" algn="l">
              <a:spcBef>
                <a:spcPts val="360"/>
              </a:spcBef>
              <a:spcAft>
                <a:spcPts val="0"/>
              </a:spcAft>
              <a:buNone/>
            </a:pPr>
            <a:r>
              <a:t/>
            </a:r>
            <a:endParaRPr/>
          </a:p>
          <a:p>
            <a:pPr indent="0" lvl="0" marL="0" rtl="0" algn="l">
              <a:spcBef>
                <a:spcPts val="360"/>
              </a:spcBef>
              <a:spcAft>
                <a:spcPts val="0"/>
              </a:spcAft>
              <a:buNone/>
            </a:pPr>
            <a:r>
              <a:t/>
            </a:r>
            <a:endParaRPr/>
          </a:p>
          <a:p>
            <a:pPr indent="0" lvl="0" marL="0" rtl="0" algn="l">
              <a:spcBef>
                <a:spcPts val="360"/>
              </a:spcBef>
              <a:spcAft>
                <a:spcPts val="0"/>
              </a:spcAft>
              <a:buNone/>
            </a:pPr>
            <a:r>
              <a:t/>
            </a:r>
            <a:endParaRPr/>
          </a:p>
          <a:p>
            <a:pPr indent="0" lvl="0" marL="0" rtl="0" algn="l">
              <a:spcBef>
                <a:spcPts val="360"/>
              </a:spcBef>
              <a:spcAft>
                <a:spcPts val="0"/>
              </a:spcAft>
              <a:buNone/>
            </a:pPr>
            <a:r>
              <a:rPr lang="en-US"/>
              <a:t>Cover Engraving</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g11f5db6d1eb_0_1"/>
          <p:cNvSpPr txBox="1"/>
          <p:nvPr>
            <p:ph type="title"/>
          </p:nvPr>
        </p:nvSpPr>
        <p:spPr>
          <a:xfrm>
            <a:off x="457200" y="1049177"/>
            <a:ext cx="8229600" cy="8037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SzPts val="3200"/>
              <a:buNone/>
            </a:pPr>
            <a:r>
              <a:rPr lang="en-US"/>
              <a:t>Power Supply Overview</a:t>
            </a:r>
            <a:endParaRPr/>
          </a:p>
        </p:txBody>
      </p:sp>
      <p:sp>
        <p:nvSpPr>
          <p:cNvPr id="145" name="Google Shape;145;g11f5db6d1eb_0_1"/>
          <p:cNvSpPr txBox="1"/>
          <p:nvPr>
            <p:ph idx="1" type="body"/>
          </p:nvPr>
        </p:nvSpPr>
        <p:spPr>
          <a:xfrm>
            <a:off x="457200" y="1852875"/>
            <a:ext cx="8330400" cy="42735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360"/>
              </a:spcBef>
              <a:spcAft>
                <a:spcPts val="0"/>
              </a:spcAft>
              <a:buNone/>
            </a:pPr>
            <a:r>
              <a:rPr lang="en-US" sz="3000"/>
              <a:t>Major Goals:</a:t>
            </a:r>
            <a:endParaRPr sz="3000"/>
          </a:p>
          <a:p>
            <a:pPr indent="-406400" lvl="0" marL="457200" rtl="0" algn="l">
              <a:lnSpc>
                <a:spcPct val="100000"/>
              </a:lnSpc>
              <a:spcBef>
                <a:spcPts val="360"/>
              </a:spcBef>
              <a:spcAft>
                <a:spcPts val="0"/>
              </a:spcAft>
              <a:buSzPts val="2800"/>
              <a:buAutoNum type="arabicPeriod"/>
            </a:pPr>
            <a:r>
              <a:rPr lang="en-US" sz="2800"/>
              <a:t>Provide regulated power to the driver and Raspberry Pi B+</a:t>
            </a:r>
            <a:endParaRPr sz="2800"/>
          </a:p>
          <a:p>
            <a:pPr indent="-406400" lvl="0" marL="457200" rtl="0" algn="l">
              <a:lnSpc>
                <a:spcPct val="100000"/>
              </a:lnSpc>
              <a:spcBef>
                <a:spcPts val="0"/>
              </a:spcBef>
              <a:spcAft>
                <a:spcPts val="0"/>
              </a:spcAft>
              <a:buSzPts val="2800"/>
              <a:buAutoNum type="arabicPeriod"/>
            </a:pPr>
            <a:r>
              <a:rPr lang="en-US" sz="2800"/>
              <a:t>Allow for recharging to take place whether or not the system is currently operating</a:t>
            </a:r>
            <a:endParaRPr sz="2800"/>
          </a:p>
          <a:p>
            <a:pPr indent="0" lvl="0" marL="0" rtl="0" algn="l">
              <a:lnSpc>
                <a:spcPct val="100000"/>
              </a:lnSpc>
              <a:spcBef>
                <a:spcPts val="360"/>
              </a:spcBef>
              <a:spcAft>
                <a:spcPts val="0"/>
              </a:spcAft>
              <a:buNone/>
            </a:pPr>
            <a:r>
              <a:t/>
            </a:r>
            <a:endParaRPr sz="2900"/>
          </a:p>
        </p:txBody>
      </p:sp>
      <p:pic>
        <p:nvPicPr>
          <p:cNvPr id="146" name="Google Shape;146;g11f5db6d1eb_0_1"/>
          <p:cNvPicPr preferRelativeResize="0"/>
          <p:nvPr/>
        </p:nvPicPr>
        <p:blipFill>
          <a:blip r:embed="rId3">
            <a:alphaModFix/>
          </a:blip>
          <a:stretch>
            <a:fillRect/>
          </a:stretch>
        </p:blipFill>
        <p:spPr>
          <a:xfrm>
            <a:off x="900425" y="4112201"/>
            <a:ext cx="7190740" cy="26972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g124af41437c_0_10"/>
          <p:cNvSpPr txBox="1"/>
          <p:nvPr>
            <p:ph type="title"/>
          </p:nvPr>
        </p:nvSpPr>
        <p:spPr>
          <a:xfrm>
            <a:off x="457200" y="1049177"/>
            <a:ext cx="8229600" cy="8037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SzPts val="3200"/>
              <a:buNone/>
            </a:pPr>
            <a:r>
              <a:rPr lang="en-US"/>
              <a:t>Power Supply Specifications</a:t>
            </a:r>
            <a:endParaRPr/>
          </a:p>
        </p:txBody>
      </p:sp>
      <p:pic>
        <p:nvPicPr>
          <p:cNvPr id="152" name="Google Shape;152;g124af41437c_0_10"/>
          <p:cNvPicPr preferRelativeResize="0"/>
          <p:nvPr/>
        </p:nvPicPr>
        <p:blipFill>
          <a:blip r:embed="rId3">
            <a:alphaModFix/>
          </a:blip>
          <a:stretch>
            <a:fillRect/>
          </a:stretch>
        </p:blipFill>
        <p:spPr>
          <a:xfrm>
            <a:off x="457201" y="3896200"/>
            <a:ext cx="2787749" cy="2498492"/>
          </a:xfrm>
          <a:prstGeom prst="rect">
            <a:avLst/>
          </a:prstGeom>
          <a:noFill/>
          <a:ln>
            <a:noFill/>
          </a:ln>
        </p:spPr>
      </p:pic>
      <p:pic>
        <p:nvPicPr>
          <p:cNvPr id="153" name="Google Shape;153;g124af41437c_0_10"/>
          <p:cNvPicPr preferRelativeResize="0"/>
          <p:nvPr/>
        </p:nvPicPr>
        <p:blipFill>
          <a:blip r:embed="rId4">
            <a:alphaModFix/>
          </a:blip>
          <a:stretch>
            <a:fillRect/>
          </a:stretch>
        </p:blipFill>
        <p:spPr>
          <a:xfrm>
            <a:off x="3636625" y="4063350"/>
            <a:ext cx="3520700" cy="1719400"/>
          </a:xfrm>
          <a:prstGeom prst="rect">
            <a:avLst/>
          </a:prstGeom>
          <a:noFill/>
          <a:ln>
            <a:noFill/>
          </a:ln>
        </p:spPr>
      </p:pic>
      <p:pic>
        <p:nvPicPr>
          <p:cNvPr id="154" name="Google Shape;154;g124af41437c_0_10"/>
          <p:cNvPicPr preferRelativeResize="0"/>
          <p:nvPr/>
        </p:nvPicPr>
        <p:blipFill rotWithShape="1">
          <a:blip r:embed="rId5">
            <a:alphaModFix/>
          </a:blip>
          <a:srcRect b="0" l="22348" r="27621" t="0"/>
          <a:stretch/>
        </p:blipFill>
        <p:spPr>
          <a:xfrm>
            <a:off x="7326188" y="4024725"/>
            <a:ext cx="1115876" cy="1796650"/>
          </a:xfrm>
          <a:prstGeom prst="rect">
            <a:avLst/>
          </a:prstGeom>
          <a:noFill/>
          <a:ln>
            <a:noFill/>
          </a:ln>
        </p:spPr>
      </p:pic>
      <p:pic>
        <p:nvPicPr>
          <p:cNvPr id="155" name="Google Shape;155;g124af41437c_0_10"/>
          <p:cNvPicPr preferRelativeResize="0"/>
          <p:nvPr/>
        </p:nvPicPr>
        <p:blipFill>
          <a:blip r:embed="rId6">
            <a:alphaModFix/>
          </a:blip>
          <a:stretch>
            <a:fillRect/>
          </a:stretch>
        </p:blipFill>
        <p:spPr>
          <a:xfrm>
            <a:off x="833025" y="1929075"/>
            <a:ext cx="7477953" cy="1638625"/>
          </a:xfrm>
          <a:prstGeom prst="rect">
            <a:avLst/>
          </a:prstGeom>
          <a:noFill/>
          <a:ln>
            <a:noFill/>
          </a:ln>
        </p:spPr>
      </p:pic>
      <p:sp>
        <p:nvSpPr>
          <p:cNvPr id="156" name="Google Shape;156;g124af41437c_0_10"/>
          <p:cNvSpPr txBox="1"/>
          <p:nvPr/>
        </p:nvSpPr>
        <p:spPr>
          <a:xfrm>
            <a:off x="3672975" y="5821375"/>
            <a:ext cx="46380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t>LM2673 SIMPLE SWITCHER 3-A Step-Down Voltage Regulator With Adjustable Current Limit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g124be4d7cb9_1_39"/>
          <p:cNvSpPr txBox="1"/>
          <p:nvPr>
            <p:ph type="title"/>
          </p:nvPr>
        </p:nvSpPr>
        <p:spPr>
          <a:xfrm>
            <a:off x="457200" y="1049177"/>
            <a:ext cx="8229600" cy="803700"/>
          </a:xfrm>
          <a:prstGeom prst="rect">
            <a:avLst/>
          </a:prstGeom>
        </p:spPr>
        <p:txBody>
          <a:bodyPr anchorCtr="0" anchor="ctr" bIns="45700" lIns="91425" spcFirstLastPara="1" rIns="91425" wrap="square" tIns="45700">
            <a:normAutofit fontScale="90000"/>
          </a:bodyPr>
          <a:lstStyle/>
          <a:p>
            <a:pPr indent="0" lvl="0" marL="0" rtl="0" algn="ctr">
              <a:spcBef>
                <a:spcPts val="0"/>
              </a:spcBef>
              <a:spcAft>
                <a:spcPts val="0"/>
              </a:spcAft>
              <a:buNone/>
            </a:pPr>
            <a:r>
              <a:rPr lang="en-US"/>
              <a:t>Image Processing &amp; Autofocusing Program</a:t>
            </a:r>
            <a:endParaRPr/>
          </a:p>
        </p:txBody>
      </p:sp>
      <p:pic>
        <p:nvPicPr>
          <p:cNvPr id="162" name="Google Shape;162;g124be4d7cb9_1_39"/>
          <p:cNvPicPr preferRelativeResize="0"/>
          <p:nvPr/>
        </p:nvPicPr>
        <p:blipFill>
          <a:blip r:embed="rId3">
            <a:alphaModFix/>
          </a:blip>
          <a:stretch>
            <a:fillRect/>
          </a:stretch>
        </p:blipFill>
        <p:spPr>
          <a:xfrm>
            <a:off x="1168050" y="2673275"/>
            <a:ext cx="3210650" cy="2972525"/>
          </a:xfrm>
          <a:prstGeom prst="rect">
            <a:avLst/>
          </a:prstGeom>
          <a:noFill/>
          <a:ln>
            <a:noFill/>
          </a:ln>
        </p:spPr>
      </p:pic>
      <p:pic>
        <p:nvPicPr>
          <p:cNvPr id="163" name="Google Shape;163;g124be4d7cb9_1_39"/>
          <p:cNvPicPr preferRelativeResize="0"/>
          <p:nvPr/>
        </p:nvPicPr>
        <p:blipFill>
          <a:blip r:embed="rId4">
            <a:alphaModFix/>
          </a:blip>
          <a:stretch>
            <a:fillRect/>
          </a:stretch>
        </p:blipFill>
        <p:spPr>
          <a:xfrm>
            <a:off x="5003500" y="2673275"/>
            <a:ext cx="2972447" cy="29725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g11f5db6d1eb_0_6"/>
          <p:cNvSpPr txBox="1"/>
          <p:nvPr>
            <p:ph idx="1" type="body"/>
          </p:nvPr>
        </p:nvSpPr>
        <p:spPr>
          <a:xfrm>
            <a:off x="457200" y="2077570"/>
            <a:ext cx="8229600" cy="554100"/>
          </a:xfrm>
          <a:prstGeom prst="rect">
            <a:avLst/>
          </a:prstGeom>
          <a:noFill/>
          <a:ln>
            <a:noFill/>
          </a:ln>
        </p:spPr>
        <p:txBody>
          <a:bodyPr anchorCtr="0" anchor="t" bIns="45700" lIns="91425" spcFirstLastPara="1" rIns="91425" wrap="square" tIns="45700">
            <a:spAutoFit/>
          </a:bodyPr>
          <a:lstStyle/>
          <a:p>
            <a:pPr indent="0" lvl="0" marL="0" rtl="0" algn="l">
              <a:lnSpc>
                <a:spcPct val="100000"/>
              </a:lnSpc>
              <a:spcBef>
                <a:spcPts val="360"/>
              </a:spcBef>
              <a:spcAft>
                <a:spcPts val="0"/>
              </a:spcAft>
              <a:buSzPts val="1800"/>
              <a:buNone/>
            </a:pPr>
            <a:r>
              <a:rPr lang="en-US" sz="3000"/>
              <a:t>Gaussian Denoising: DnCNN</a:t>
            </a:r>
            <a:endParaRPr sz="3000"/>
          </a:p>
        </p:txBody>
      </p:sp>
      <p:sp>
        <p:nvSpPr>
          <p:cNvPr id="169" name="Google Shape;169;g11f5db6d1eb_0_6"/>
          <p:cNvSpPr txBox="1"/>
          <p:nvPr/>
        </p:nvSpPr>
        <p:spPr>
          <a:xfrm>
            <a:off x="457200" y="3054925"/>
            <a:ext cx="8229600" cy="646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t/>
            </a:r>
            <a:endParaRPr b="0" i="0" sz="3000" u="none" cap="none" strike="noStrike">
              <a:solidFill>
                <a:schemeClr val="dk1"/>
              </a:solidFill>
              <a:latin typeface="Arial"/>
              <a:ea typeface="Arial"/>
              <a:cs typeface="Arial"/>
              <a:sym typeface="Arial"/>
            </a:endParaRPr>
          </a:p>
        </p:txBody>
      </p:sp>
      <p:sp>
        <p:nvSpPr>
          <p:cNvPr id="170" name="Google Shape;170;g11f5db6d1eb_0_6"/>
          <p:cNvSpPr txBox="1"/>
          <p:nvPr>
            <p:ph type="title"/>
          </p:nvPr>
        </p:nvSpPr>
        <p:spPr>
          <a:xfrm>
            <a:off x="457200" y="1049177"/>
            <a:ext cx="8229600" cy="803700"/>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100000"/>
              </a:lnSpc>
              <a:spcBef>
                <a:spcPts val="0"/>
              </a:spcBef>
              <a:spcAft>
                <a:spcPts val="0"/>
              </a:spcAft>
              <a:buSzPct val="111111"/>
              <a:buNone/>
            </a:pPr>
            <a:r>
              <a:rPr lang="en-US"/>
              <a:t>Image Processing &amp; Autofocusing Program</a:t>
            </a:r>
            <a:endParaRPr/>
          </a:p>
        </p:txBody>
      </p:sp>
      <p:sp>
        <p:nvSpPr>
          <p:cNvPr id="171" name="Google Shape;171;g11f5db6d1eb_0_6"/>
          <p:cNvSpPr txBox="1"/>
          <p:nvPr/>
        </p:nvSpPr>
        <p:spPr>
          <a:xfrm>
            <a:off x="7103275" y="6519300"/>
            <a:ext cx="20406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lang="en-US" sz="1000">
                <a:solidFill>
                  <a:schemeClr val="dk1"/>
                </a:solidFill>
              </a:rPr>
              <a:t>https://github.com/cszn/DnCNN</a:t>
            </a:r>
            <a:endParaRPr b="0" i="0" sz="1300" u="none" cap="none" strike="noStrike">
              <a:solidFill>
                <a:srgbClr val="000000"/>
              </a:solidFill>
              <a:latin typeface="Arial"/>
              <a:ea typeface="Arial"/>
              <a:cs typeface="Arial"/>
              <a:sym typeface="Arial"/>
            </a:endParaRPr>
          </a:p>
        </p:txBody>
      </p:sp>
      <p:pic>
        <p:nvPicPr>
          <p:cNvPr id="172" name="Google Shape;172;g11f5db6d1eb_0_6"/>
          <p:cNvPicPr preferRelativeResize="0"/>
          <p:nvPr/>
        </p:nvPicPr>
        <p:blipFill>
          <a:blip r:embed="rId3">
            <a:alphaModFix/>
          </a:blip>
          <a:stretch>
            <a:fillRect/>
          </a:stretch>
        </p:blipFill>
        <p:spPr>
          <a:xfrm>
            <a:off x="2743075" y="3150725"/>
            <a:ext cx="1663283" cy="1550985"/>
          </a:xfrm>
          <a:prstGeom prst="rect">
            <a:avLst/>
          </a:prstGeom>
          <a:noFill/>
          <a:ln>
            <a:noFill/>
          </a:ln>
        </p:spPr>
      </p:pic>
      <p:pic>
        <p:nvPicPr>
          <p:cNvPr id="173" name="Google Shape;173;g11f5db6d1eb_0_6"/>
          <p:cNvPicPr preferRelativeResize="0"/>
          <p:nvPr/>
        </p:nvPicPr>
        <p:blipFill>
          <a:blip r:embed="rId4">
            <a:alphaModFix/>
          </a:blip>
          <a:stretch>
            <a:fillRect/>
          </a:stretch>
        </p:blipFill>
        <p:spPr>
          <a:xfrm>
            <a:off x="4724417" y="4903465"/>
            <a:ext cx="1663283" cy="1550970"/>
          </a:xfrm>
          <a:prstGeom prst="rect">
            <a:avLst/>
          </a:prstGeom>
          <a:noFill/>
          <a:ln>
            <a:noFill/>
          </a:ln>
        </p:spPr>
      </p:pic>
      <p:pic>
        <p:nvPicPr>
          <p:cNvPr id="174" name="Google Shape;174;g11f5db6d1eb_0_6"/>
          <p:cNvPicPr preferRelativeResize="0"/>
          <p:nvPr/>
        </p:nvPicPr>
        <p:blipFill>
          <a:blip r:embed="rId5">
            <a:alphaModFix/>
          </a:blip>
          <a:stretch>
            <a:fillRect/>
          </a:stretch>
        </p:blipFill>
        <p:spPr>
          <a:xfrm>
            <a:off x="2743076" y="4787482"/>
            <a:ext cx="1663283" cy="1675218"/>
          </a:xfrm>
          <a:prstGeom prst="rect">
            <a:avLst/>
          </a:prstGeom>
          <a:noFill/>
          <a:ln>
            <a:noFill/>
          </a:ln>
        </p:spPr>
      </p:pic>
      <p:pic>
        <p:nvPicPr>
          <p:cNvPr id="175" name="Google Shape;175;g11f5db6d1eb_0_6"/>
          <p:cNvPicPr preferRelativeResize="0"/>
          <p:nvPr/>
        </p:nvPicPr>
        <p:blipFill>
          <a:blip r:embed="rId6">
            <a:alphaModFix/>
          </a:blip>
          <a:stretch>
            <a:fillRect/>
          </a:stretch>
        </p:blipFill>
        <p:spPr>
          <a:xfrm>
            <a:off x="4729599" y="3150719"/>
            <a:ext cx="1652888" cy="166474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g124be4d7cb9_1_46"/>
          <p:cNvSpPr txBox="1"/>
          <p:nvPr>
            <p:ph idx="1" type="body"/>
          </p:nvPr>
        </p:nvSpPr>
        <p:spPr>
          <a:xfrm>
            <a:off x="457200" y="2077570"/>
            <a:ext cx="8229600" cy="554100"/>
          </a:xfrm>
          <a:prstGeom prst="rect">
            <a:avLst/>
          </a:prstGeom>
          <a:noFill/>
          <a:ln>
            <a:noFill/>
          </a:ln>
        </p:spPr>
        <p:txBody>
          <a:bodyPr anchorCtr="0" anchor="t" bIns="45700" lIns="91425" spcFirstLastPara="1" rIns="91425" wrap="square" tIns="45700">
            <a:spAutoFit/>
          </a:bodyPr>
          <a:lstStyle/>
          <a:p>
            <a:pPr indent="0" lvl="0" marL="0" rtl="0" algn="l">
              <a:lnSpc>
                <a:spcPct val="100000"/>
              </a:lnSpc>
              <a:spcBef>
                <a:spcPts val="360"/>
              </a:spcBef>
              <a:spcAft>
                <a:spcPts val="0"/>
              </a:spcAft>
              <a:buSzPts val="1800"/>
              <a:buNone/>
            </a:pPr>
            <a:r>
              <a:rPr lang="en-US" sz="3000"/>
              <a:t>Gaussian Denoising: DnCNN</a:t>
            </a:r>
            <a:endParaRPr sz="3000"/>
          </a:p>
        </p:txBody>
      </p:sp>
      <p:sp>
        <p:nvSpPr>
          <p:cNvPr id="181" name="Google Shape;181;g124be4d7cb9_1_46"/>
          <p:cNvSpPr txBox="1"/>
          <p:nvPr>
            <p:ph type="title"/>
          </p:nvPr>
        </p:nvSpPr>
        <p:spPr>
          <a:xfrm>
            <a:off x="457200" y="1049177"/>
            <a:ext cx="8229600" cy="803700"/>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100000"/>
              </a:lnSpc>
              <a:spcBef>
                <a:spcPts val="0"/>
              </a:spcBef>
              <a:spcAft>
                <a:spcPts val="0"/>
              </a:spcAft>
              <a:buSzPct val="111111"/>
              <a:buNone/>
            </a:pPr>
            <a:r>
              <a:rPr lang="en-US"/>
              <a:t>Image Processing &amp; Autofocusing Program</a:t>
            </a:r>
            <a:endParaRPr/>
          </a:p>
        </p:txBody>
      </p:sp>
      <p:sp>
        <p:nvSpPr>
          <p:cNvPr id="182" name="Google Shape;182;g124be4d7cb9_1_46"/>
          <p:cNvSpPr txBox="1"/>
          <p:nvPr/>
        </p:nvSpPr>
        <p:spPr>
          <a:xfrm>
            <a:off x="7103275" y="6519300"/>
            <a:ext cx="20406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lang="en-US" sz="1000">
                <a:solidFill>
                  <a:schemeClr val="dk1"/>
                </a:solidFill>
              </a:rPr>
              <a:t>https://github.com/cszn/DnCNN</a:t>
            </a:r>
            <a:endParaRPr b="0" i="0" sz="1300" u="none" cap="none" strike="noStrike">
              <a:solidFill>
                <a:srgbClr val="000000"/>
              </a:solidFill>
              <a:latin typeface="Arial"/>
              <a:ea typeface="Arial"/>
              <a:cs typeface="Arial"/>
              <a:sym typeface="Arial"/>
            </a:endParaRPr>
          </a:p>
        </p:txBody>
      </p:sp>
      <p:pic>
        <p:nvPicPr>
          <p:cNvPr id="183" name="Google Shape;183;g124be4d7cb9_1_46"/>
          <p:cNvPicPr preferRelativeResize="0"/>
          <p:nvPr/>
        </p:nvPicPr>
        <p:blipFill>
          <a:blip r:embed="rId3">
            <a:alphaModFix/>
          </a:blip>
          <a:stretch>
            <a:fillRect/>
          </a:stretch>
        </p:blipFill>
        <p:spPr>
          <a:xfrm>
            <a:off x="2743075" y="3150725"/>
            <a:ext cx="1663283" cy="1550985"/>
          </a:xfrm>
          <a:prstGeom prst="rect">
            <a:avLst/>
          </a:prstGeom>
          <a:noFill/>
          <a:ln>
            <a:noFill/>
          </a:ln>
        </p:spPr>
      </p:pic>
      <p:pic>
        <p:nvPicPr>
          <p:cNvPr id="184" name="Google Shape;184;g124be4d7cb9_1_46"/>
          <p:cNvPicPr preferRelativeResize="0"/>
          <p:nvPr/>
        </p:nvPicPr>
        <p:blipFill>
          <a:blip r:embed="rId4">
            <a:alphaModFix/>
          </a:blip>
          <a:stretch>
            <a:fillRect/>
          </a:stretch>
        </p:blipFill>
        <p:spPr>
          <a:xfrm>
            <a:off x="4737642" y="3150740"/>
            <a:ext cx="1663283" cy="1550970"/>
          </a:xfrm>
          <a:prstGeom prst="rect">
            <a:avLst/>
          </a:prstGeom>
          <a:noFill/>
          <a:ln>
            <a:noFill/>
          </a:ln>
        </p:spPr>
      </p:pic>
      <p:pic>
        <p:nvPicPr>
          <p:cNvPr id="185" name="Google Shape;185;g124be4d7cb9_1_46"/>
          <p:cNvPicPr preferRelativeResize="0"/>
          <p:nvPr/>
        </p:nvPicPr>
        <p:blipFill>
          <a:blip r:embed="rId5">
            <a:alphaModFix/>
          </a:blip>
          <a:stretch>
            <a:fillRect/>
          </a:stretch>
        </p:blipFill>
        <p:spPr>
          <a:xfrm>
            <a:off x="2743076" y="4787482"/>
            <a:ext cx="1663283" cy="1675218"/>
          </a:xfrm>
          <a:prstGeom prst="rect">
            <a:avLst/>
          </a:prstGeom>
          <a:noFill/>
          <a:ln>
            <a:noFill/>
          </a:ln>
        </p:spPr>
      </p:pic>
      <p:pic>
        <p:nvPicPr>
          <p:cNvPr id="186" name="Google Shape;186;g124be4d7cb9_1_46"/>
          <p:cNvPicPr preferRelativeResize="0"/>
          <p:nvPr/>
        </p:nvPicPr>
        <p:blipFill>
          <a:blip r:embed="rId6">
            <a:alphaModFix/>
          </a:blip>
          <a:stretch>
            <a:fillRect/>
          </a:stretch>
        </p:blipFill>
        <p:spPr>
          <a:xfrm>
            <a:off x="4748037" y="4787482"/>
            <a:ext cx="1652888" cy="1664749"/>
          </a:xfrm>
          <a:prstGeom prst="rect">
            <a:avLst/>
          </a:prstGeom>
          <a:noFill/>
          <a:ln>
            <a:noFill/>
          </a:ln>
        </p:spPr>
      </p:pic>
      <p:sp>
        <p:nvSpPr>
          <p:cNvPr id="187" name="Google Shape;187;g124be4d7cb9_1_46"/>
          <p:cNvSpPr txBox="1"/>
          <p:nvPr>
            <p:ph idx="1" type="body"/>
          </p:nvPr>
        </p:nvSpPr>
        <p:spPr>
          <a:xfrm>
            <a:off x="4311475" y="2673750"/>
            <a:ext cx="2526000" cy="477000"/>
          </a:xfrm>
          <a:prstGeom prst="rect">
            <a:avLst/>
          </a:prstGeom>
          <a:noFill/>
          <a:ln>
            <a:noFill/>
          </a:ln>
        </p:spPr>
        <p:txBody>
          <a:bodyPr anchorCtr="0" anchor="t" bIns="45700" lIns="91425" spcFirstLastPara="1" rIns="91425" wrap="square" tIns="45700">
            <a:spAutoFit/>
          </a:bodyPr>
          <a:lstStyle/>
          <a:p>
            <a:pPr indent="0" lvl="0" marL="0" rtl="0" algn="ctr">
              <a:lnSpc>
                <a:spcPct val="100000"/>
              </a:lnSpc>
              <a:spcBef>
                <a:spcPts val="360"/>
              </a:spcBef>
              <a:spcAft>
                <a:spcPts val="0"/>
              </a:spcAft>
              <a:buSzPts val="1800"/>
              <a:buNone/>
            </a:pPr>
            <a:r>
              <a:rPr lang="en-US" sz="2500"/>
              <a:t>Ground Truth</a:t>
            </a:r>
            <a:endParaRPr sz="2500"/>
          </a:p>
        </p:txBody>
      </p:sp>
      <p:sp>
        <p:nvSpPr>
          <p:cNvPr id="188" name="Google Shape;188;g124be4d7cb9_1_46"/>
          <p:cNvSpPr txBox="1"/>
          <p:nvPr>
            <p:ph idx="1" type="body"/>
          </p:nvPr>
        </p:nvSpPr>
        <p:spPr>
          <a:xfrm>
            <a:off x="2660300" y="2673750"/>
            <a:ext cx="1828800" cy="477000"/>
          </a:xfrm>
          <a:prstGeom prst="rect">
            <a:avLst/>
          </a:prstGeom>
          <a:noFill/>
          <a:ln>
            <a:noFill/>
          </a:ln>
        </p:spPr>
        <p:txBody>
          <a:bodyPr anchorCtr="0" anchor="t" bIns="45700" lIns="91425" spcFirstLastPara="1" rIns="91425" wrap="square" tIns="45700">
            <a:spAutoFit/>
          </a:bodyPr>
          <a:lstStyle/>
          <a:p>
            <a:pPr indent="0" lvl="0" marL="0" rtl="0" algn="ctr">
              <a:lnSpc>
                <a:spcPct val="100000"/>
              </a:lnSpc>
              <a:spcBef>
                <a:spcPts val="360"/>
              </a:spcBef>
              <a:spcAft>
                <a:spcPts val="0"/>
              </a:spcAft>
              <a:buSzPts val="1800"/>
              <a:buNone/>
            </a:pPr>
            <a:r>
              <a:rPr lang="en-US" sz="2500"/>
              <a:t>Denoised</a:t>
            </a:r>
            <a:endParaRPr sz="25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g124be4d7cb9_1_34"/>
          <p:cNvSpPr txBox="1"/>
          <p:nvPr>
            <p:ph type="title"/>
          </p:nvPr>
        </p:nvSpPr>
        <p:spPr>
          <a:xfrm>
            <a:off x="457200" y="1049177"/>
            <a:ext cx="8229600" cy="803700"/>
          </a:xfrm>
          <a:prstGeom prst="rect">
            <a:avLst/>
          </a:prstGeom>
        </p:spPr>
        <p:txBody>
          <a:bodyPr anchorCtr="0" anchor="ctr" bIns="45700" lIns="91425" spcFirstLastPara="1" rIns="91425" wrap="square" tIns="45700">
            <a:normAutofit fontScale="90000"/>
          </a:bodyPr>
          <a:lstStyle/>
          <a:p>
            <a:pPr indent="0" lvl="0" marL="0" rtl="0" algn="ctr">
              <a:spcBef>
                <a:spcPts val="0"/>
              </a:spcBef>
              <a:spcAft>
                <a:spcPts val="0"/>
              </a:spcAft>
              <a:buNone/>
            </a:pPr>
            <a:r>
              <a:rPr lang="en-US"/>
              <a:t>Image Processing &amp; Autofocusing Program</a:t>
            </a:r>
            <a:endParaRPr/>
          </a:p>
        </p:txBody>
      </p:sp>
      <p:sp>
        <p:nvSpPr>
          <p:cNvPr id="194" name="Google Shape;194;g124be4d7cb9_1_34"/>
          <p:cNvSpPr txBox="1"/>
          <p:nvPr>
            <p:ph idx="1" type="body"/>
          </p:nvPr>
        </p:nvSpPr>
        <p:spPr>
          <a:xfrm>
            <a:off x="457200" y="2049270"/>
            <a:ext cx="8229600" cy="4077000"/>
          </a:xfrm>
          <a:prstGeom prst="rect">
            <a:avLst/>
          </a:prstGeom>
        </p:spPr>
        <p:txBody>
          <a:bodyPr anchorCtr="0" anchor="t" bIns="45700" lIns="91425" spcFirstLastPara="1" rIns="91425" wrap="square" tIns="45700">
            <a:normAutofit/>
          </a:bodyPr>
          <a:lstStyle/>
          <a:p>
            <a:pPr indent="-342900" lvl="0" marL="457200" rtl="0" algn="l">
              <a:spcBef>
                <a:spcPts val="360"/>
              </a:spcBef>
              <a:spcAft>
                <a:spcPts val="0"/>
              </a:spcAft>
              <a:buSzPts val="1800"/>
              <a:buChar char="•"/>
            </a:pPr>
            <a:r>
              <a:rPr lang="en-US"/>
              <a:t>N</a:t>
            </a:r>
            <a:r>
              <a:rPr lang="en-US"/>
              <a:t>oisy image r</a:t>
            </a:r>
            <a:r>
              <a:rPr lang="en-US"/>
              <a:t>esidual</a:t>
            </a:r>
            <a:r>
              <a:rPr lang="en-US"/>
              <a:t> corrupted by AWGN</a:t>
            </a:r>
            <a:endParaRPr/>
          </a:p>
          <a:p>
            <a:pPr indent="-342900" lvl="1" marL="914400" rtl="0" algn="l">
              <a:spcBef>
                <a:spcPts val="0"/>
              </a:spcBef>
              <a:spcAft>
                <a:spcPts val="0"/>
              </a:spcAft>
              <a:buSzPts val="1800"/>
              <a:buChar char="–"/>
            </a:pPr>
            <a:r>
              <a:rPr lang="en-US"/>
              <a:t>Follows a constant Gaussian distribution </a:t>
            </a:r>
            <a:endParaRPr/>
          </a:p>
          <a:p>
            <a:pPr indent="-342900" lvl="1" marL="914400" rtl="0" algn="l">
              <a:spcBef>
                <a:spcPts val="0"/>
              </a:spcBef>
              <a:spcAft>
                <a:spcPts val="0"/>
              </a:spcAft>
              <a:buSzPts val="1800"/>
              <a:buChar char="–"/>
            </a:pPr>
            <a:r>
              <a:rPr lang="en-US"/>
              <a:t>S</a:t>
            </a:r>
            <a:r>
              <a:rPr lang="en-US"/>
              <a:t>tabilizes</a:t>
            </a:r>
            <a:r>
              <a:rPr lang="en-US"/>
              <a:t> batch normalization during training</a:t>
            </a:r>
            <a:endParaRPr/>
          </a:p>
          <a:p>
            <a:pPr indent="-342900" lvl="0" marL="457200" rtl="0" algn="l">
              <a:spcBef>
                <a:spcPts val="0"/>
              </a:spcBef>
              <a:spcAft>
                <a:spcPts val="0"/>
              </a:spcAft>
              <a:buSzPts val="1800"/>
              <a:buChar char="•"/>
            </a:pPr>
            <a:r>
              <a:rPr lang="en-US"/>
              <a:t>Predicting the residual</a:t>
            </a:r>
            <a:endParaRPr/>
          </a:p>
          <a:p>
            <a:pPr indent="-342900" lvl="1" marL="914400" rtl="0" algn="l">
              <a:spcBef>
                <a:spcPts val="0"/>
              </a:spcBef>
              <a:spcAft>
                <a:spcPts val="0"/>
              </a:spcAft>
              <a:buSzPts val="1800"/>
              <a:buChar char="–"/>
            </a:pPr>
            <a:r>
              <a:rPr lang="en-US"/>
              <a:t>Performing one gradient descent stepping]</a:t>
            </a:r>
            <a:endParaRPr/>
          </a:p>
          <a:p>
            <a:pPr indent="-342900" lvl="0" marL="457200" rtl="0" algn="l">
              <a:spcBef>
                <a:spcPts val="0"/>
              </a:spcBef>
              <a:spcAft>
                <a:spcPts val="0"/>
              </a:spcAft>
              <a:buSzPts val="1800"/>
              <a:buChar char="•"/>
            </a:pPr>
            <a:r>
              <a:rPr lang="en-US"/>
              <a:t>Noise Level of 50 PSNR (db)</a:t>
            </a:r>
            <a:endParaRPr/>
          </a:p>
          <a:p>
            <a:pPr indent="-342900" lvl="1" marL="914400" rtl="0" algn="l">
              <a:spcBef>
                <a:spcPts val="0"/>
              </a:spcBef>
              <a:spcAft>
                <a:spcPts val="0"/>
              </a:spcAft>
              <a:buSzPts val="1800"/>
              <a:buChar char="–"/>
            </a:pPr>
            <a:r>
              <a:rPr lang="en-US"/>
              <a:t>Approximately 26.23</a:t>
            </a:r>
            <a:endParaRPr/>
          </a:p>
        </p:txBody>
      </p:sp>
      <p:pic>
        <p:nvPicPr>
          <p:cNvPr id="195" name="Google Shape;195;g124be4d7cb9_1_34"/>
          <p:cNvPicPr preferRelativeResize="0"/>
          <p:nvPr/>
        </p:nvPicPr>
        <p:blipFill>
          <a:blip r:embed="rId3">
            <a:alphaModFix/>
          </a:blip>
          <a:stretch>
            <a:fillRect/>
          </a:stretch>
        </p:blipFill>
        <p:spPr>
          <a:xfrm>
            <a:off x="94350" y="5523400"/>
            <a:ext cx="5539648" cy="1234875"/>
          </a:xfrm>
          <a:prstGeom prst="rect">
            <a:avLst/>
          </a:prstGeom>
          <a:noFill/>
          <a:ln>
            <a:noFill/>
          </a:ln>
        </p:spPr>
      </p:pic>
      <p:pic>
        <p:nvPicPr>
          <p:cNvPr id="196" name="Google Shape;196;g124be4d7cb9_1_34"/>
          <p:cNvPicPr preferRelativeResize="0"/>
          <p:nvPr/>
        </p:nvPicPr>
        <p:blipFill rotWithShape="1">
          <a:blip r:embed="rId4">
            <a:alphaModFix/>
          </a:blip>
          <a:srcRect b="0" l="0" r="32935" t="0"/>
          <a:stretch/>
        </p:blipFill>
        <p:spPr>
          <a:xfrm>
            <a:off x="5744875" y="4867275"/>
            <a:ext cx="3329951" cy="1706850"/>
          </a:xfrm>
          <a:prstGeom prst="rect">
            <a:avLst/>
          </a:prstGeom>
          <a:noFill/>
          <a:ln>
            <a:noFill/>
          </a:ln>
        </p:spPr>
      </p:pic>
      <p:sp>
        <p:nvSpPr>
          <p:cNvPr id="197" name="Google Shape;197;g124be4d7cb9_1_34"/>
          <p:cNvSpPr txBox="1"/>
          <p:nvPr/>
        </p:nvSpPr>
        <p:spPr>
          <a:xfrm>
            <a:off x="6144000" y="6574125"/>
            <a:ext cx="30000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US" sz="1000">
                <a:solidFill>
                  <a:schemeClr val="dk1"/>
                </a:solidFill>
              </a:rPr>
              <a:t>https://github.com/cszn/DnCNN</a:t>
            </a:r>
            <a:endParaRPr sz="1300">
              <a:solidFill>
                <a:schemeClr val="dk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g124be4d7cb9_1_2"/>
          <p:cNvSpPr txBox="1"/>
          <p:nvPr>
            <p:ph type="title"/>
          </p:nvPr>
        </p:nvSpPr>
        <p:spPr>
          <a:xfrm>
            <a:off x="457200" y="1049177"/>
            <a:ext cx="8229600" cy="803700"/>
          </a:xfrm>
          <a:prstGeom prst="rect">
            <a:avLst/>
          </a:prstGeom>
        </p:spPr>
        <p:txBody>
          <a:bodyPr anchorCtr="0" anchor="ctr" bIns="45700" lIns="91425" spcFirstLastPara="1" rIns="91425" wrap="square" tIns="45700">
            <a:normAutofit fontScale="90000"/>
          </a:bodyPr>
          <a:lstStyle/>
          <a:p>
            <a:pPr indent="0" lvl="0" marL="0" rtl="0" algn="ctr">
              <a:spcBef>
                <a:spcPts val="0"/>
              </a:spcBef>
              <a:spcAft>
                <a:spcPts val="0"/>
              </a:spcAft>
              <a:buNone/>
            </a:pPr>
            <a:r>
              <a:rPr lang="en-US"/>
              <a:t>Image Processing &amp; Autofocusing Program</a:t>
            </a:r>
            <a:endParaRPr/>
          </a:p>
        </p:txBody>
      </p:sp>
      <p:pic>
        <p:nvPicPr>
          <p:cNvPr id="203" name="Google Shape;203;g124be4d7cb9_1_2"/>
          <p:cNvPicPr preferRelativeResize="0"/>
          <p:nvPr/>
        </p:nvPicPr>
        <p:blipFill rotWithShape="1">
          <a:blip r:embed="rId3">
            <a:alphaModFix/>
          </a:blip>
          <a:srcRect b="13373" l="14665" r="13376" t="11410"/>
          <a:stretch/>
        </p:blipFill>
        <p:spPr>
          <a:xfrm>
            <a:off x="1917963" y="2735675"/>
            <a:ext cx="2367775" cy="1679125"/>
          </a:xfrm>
          <a:prstGeom prst="rect">
            <a:avLst/>
          </a:prstGeom>
          <a:noFill/>
          <a:ln>
            <a:noFill/>
          </a:ln>
        </p:spPr>
      </p:pic>
      <p:pic>
        <p:nvPicPr>
          <p:cNvPr id="204" name="Google Shape;204;g124be4d7cb9_1_2"/>
          <p:cNvPicPr preferRelativeResize="0"/>
          <p:nvPr/>
        </p:nvPicPr>
        <p:blipFill rotWithShape="1">
          <a:blip r:embed="rId4">
            <a:alphaModFix/>
          </a:blip>
          <a:srcRect b="12737" l="16776" r="15385" t="15946"/>
          <a:stretch/>
        </p:blipFill>
        <p:spPr>
          <a:xfrm>
            <a:off x="4591950" y="2734875"/>
            <a:ext cx="2434175" cy="1679125"/>
          </a:xfrm>
          <a:prstGeom prst="rect">
            <a:avLst/>
          </a:prstGeom>
          <a:noFill/>
          <a:ln>
            <a:noFill/>
          </a:ln>
        </p:spPr>
      </p:pic>
      <p:pic>
        <p:nvPicPr>
          <p:cNvPr id="205" name="Google Shape;205;g124be4d7cb9_1_2"/>
          <p:cNvPicPr preferRelativeResize="0"/>
          <p:nvPr/>
        </p:nvPicPr>
        <p:blipFill rotWithShape="1">
          <a:blip r:embed="rId5">
            <a:alphaModFix/>
          </a:blip>
          <a:srcRect b="25495" l="0" r="0" t="0"/>
          <a:stretch/>
        </p:blipFill>
        <p:spPr>
          <a:xfrm>
            <a:off x="1917963" y="4512760"/>
            <a:ext cx="2367774" cy="1764040"/>
          </a:xfrm>
          <a:prstGeom prst="rect">
            <a:avLst/>
          </a:prstGeom>
          <a:noFill/>
          <a:ln>
            <a:noFill/>
          </a:ln>
        </p:spPr>
      </p:pic>
      <p:pic>
        <p:nvPicPr>
          <p:cNvPr id="206" name="Google Shape;206;g124be4d7cb9_1_2"/>
          <p:cNvPicPr preferRelativeResize="0"/>
          <p:nvPr/>
        </p:nvPicPr>
        <p:blipFill rotWithShape="1">
          <a:blip r:embed="rId6">
            <a:alphaModFix/>
          </a:blip>
          <a:srcRect b="27530" l="0" r="0" t="0"/>
          <a:stretch/>
        </p:blipFill>
        <p:spPr>
          <a:xfrm>
            <a:off x="4591952" y="4517625"/>
            <a:ext cx="2434174" cy="1764050"/>
          </a:xfrm>
          <a:prstGeom prst="rect">
            <a:avLst/>
          </a:prstGeom>
          <a:noFill/>
          <a:ln>
            <a:noFill/>
          </a:ln>
        </p:spPr>
      </p:pic>
      <p:sp>
        <p:nvSpPr>
          <p:cNvPr id="207" name="Google Shape;207;g124be4d7cb9_1_2"/>
          <p:cNvSpPr txBox="1"/>
          <p:nvPr>
            <p:ph idx="1" type="body"/>
          </p:nvPr>
        </p:nvSpPr>
        <p:spPr>
          <a:xfrm>
            <a:off x="4530275" y="2258675"/>
            <a:ext cx="2526000" cy="477000"/>
          </a:xfrm>
          <a:prstGeom prst="rect">
            <a:avLst/>
          </a:prstGeom>
          <a:noFill/>
          <a:ln>
            <a:noFill/>
          </a:ln>
        </p:spPr>
        <p:txBody>
          <a:bodyPr anchorCtr="0" anchor="t" bIns="45700" lIns="91425" spcFirstLastPara="1" rIns="91425" wrap="square" tIns="45700">
            <a:spAutoFit/>
          </a:bodyPr>
          <a:lstStyle/>
          <a:p>
            <a:pPr indent="0" lvl="0" marL="0" rtl="0" algn="ctr">
              <a:lnSpc>
                <a:spcPct val="100000"/>
              </a:lnSpc>
              <a:spcBef>
                <a:spcPts val="360"/>
              </a:spcBef>
              <a:spcAft>
                <a:spcPts val="0"/>
              </a:spcAft>
              <a:buSzPts val="1800"/>
              <a:buNone/>
            </a:pPr>
            <a:r>
              <a:rPr lang="en-US" sz="2500"/>
              <a:t>Ground Truth</a:t>
            </a:r>
            <a:endParaRPr sz="2500"/>
          </a:p>
        </p:txBody>
      </p:sp>
      <p:sp>
        <p:nvSpPr>
          <p:cNvPr id="208" name="Google Shape;208;g124be4d7cb9_1_2"/>
          <p:cNvSpPr txBox="1"/>
          <p:nvPr>
            <p:ph idx="1" type="body"/>
          </p:nvPr>
        </p:nvSpPr>
        <p:spPr>
          <a:xfrm>
            <a:off x="1917900" y="2258675"/>
            <a:ext cx="2367600" cy="477000"/>
          </a:xfrm>
          <a:prstGeom prst="rect">
            <a:avLst/>
          </a:prstGeom>
          <a:noFill/>
          <a:ln>
            <a:noFill/>
          </a:ln>
        </p:spPr>
        <p:txBody>
          <a:bodyPr anchorCtr="0" anchor="t" bIns="45700" lIns="91425" spcFirstLastPara="1" rIns="91425" wrap="square" tIns="45700">
            <a:spAutoFit/>
          </a:bodyPr>
          <a:lstStyle/>
          <a:p>
            <a:pPr indent="0" lvl="0" marL="0" rtl="0" algn="ctr">
              <a:lnSpc>
                <a:spcPct val="100000"/>
              </a:lnSpc>
              <a:spcBef>
                <a:spcPts val="360"/>
              </a:spcBef>
              <a:spcAft>
                <a:spcPts val="0"/>
              </a:spcAft>
              <a:buSzPts val="1800"/>
              <a:buNone/>
            </a:pPr>
            <a:r>
              <a:rPr lang="en-US" sz="2500"/>
              <a:t>Denoised+Opt</a:t>
            </a:r>
            <a:endParaRPr sz="25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6"/>
          <p:cNvSpPr txBox="1"/>
          <p:nvPr>
            <p:ph type="title"/>
          </p:nvPr>
        </p:nvSpPr>
        <p:spPr>
          <a:xfrm>
            <a:off x="457200" y="1049177"/>
            <a:ext cx="8229600" cy="803756"/>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3200"/>
              <a:buFont typeface="Arial"/>
              <a:buNone/>
            </a:pPr>
            <a:r>
              <a:rPr lang="en-US"/>
              <a:t>Execution Plan </a:t>
            </a:r>
            <a:endParaRPr>
              <a:solidFill>
                <a:srgbClr val="FF0000"/>
              </a:solidFill>
            </a:endParaRPr>
          </a:p>
        </p:txBody>
      </p:sp>
      <p:graphicFrame>
        <p:nvGraphicFramePr>
          <p:cNvPr id="214" name="Google Shape;214;p6"/>
          <p:cNvGraphicFramePr/>
          <p:nvPr/>
        </p:nvGraphicFramePr>
        <p:xfrm>
          <a:off x="952500" y="1852925"/>
          <a:ext cx="3000000" cy="3000000"/>
        </p:xfrm>
        <a:graphic>
          <a:graphicData uri="http://schemas.openxmlformats.org/drawingml/2006/table">
            <a:tbl>
              <a:tblPr>
                <a:noFill/>
                <a:tableStyleId>{46BB0DE9-3B6F-4D98-BA0A-7F1C4A5469D7}</a:tableStyleId>
              </a:tblPr>
              <a:tblGrid>
                <a:gridCol w="4065050"/>
                <a:gridCol w="2918425"/>
              </a:tblGrid>
              <a:tr h="393950">
                <a:tc>
                  <a:txBody>
                    <a:bodyPr/>
                    <a:lstStyle/>
                    <a:p>
                      <a:pPr indent="0" lvl="0" marL="0" marR="0" rtl="0" algn="ctr">
                        <a:lnSpc>
                          <a:spcPct val="100000"/>
                        </a:lnSpc>
                        <a:spcBef>
                          <a:spcPts val="0"/>
                        </a:spcBef>
                        <a:spcAft>
                          <a:spcPts val="0"/>
                        </a:spcAft>
                        <a:buClr>
                          <a:srgbClr val="000000"/>
                        </a:buClr>
                        <a:buSzPts val="1200"/>
                        <a:buFont typeface="Arial"/>
                        <a:buNone/>
                      </a:pPr>
                      <a:r>
                        <a:rPr b="1" lang="en-US" sz="1700" u="none" cap="none" strike="noStrike">
                          <a:solidFill>
                            <a:srgbClr val="FFFFFF"/>
                          </a:solidFill>
                        </a:rPr>
                        <a:t>Subsystem</a:t>
                      </a:r>
                      <a:endParaRPr b="1" sz="1700" u="none" cap="none" strike="noStrike">
                        <a:solidFill>
                          <a:srgbClr val="FFFFFF"/>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1"/>
                    </a:solidFill>
                  </a:tcPr>
                </a:tc>
                <a:tc>
                  <a:txBody>
                    <a:bodyPr/>
                    <a:lstStyle/>
                    <a:p>
                      <a:pPr indent="0" lvl="0" marL="0" marR="0" rtl="0" algn="ctr">
                        <a:lnSpc>
                          <a:spcPct val="100000"/>
                        </a:lnSpc>
                        <a:spcBef>
                          <a:spcPts val="0"/>
                        </a:spcBef>
                        <a:spcAft>
                          <a:spcPts val="0"/>
                        </a:spcAft>
                        <a:buClr>
                          <a:srgbClr val="000000"/>
                        </a:buClr>
                        <a:buSzPts val="1200"/>
                        <a:buFont typeface="Arial"/>
                        <a:buNone/>
                      </a:pPr>
                      <a:r>
                        <a:rPr b="1" lang="en-US" sz="1700" u="none" cap="none" strike="noStrike">
                          <a:solidFill>
                            <a:srgbClr val="FFFFFF"/>
                          </a:solidFill>
                        </a:rPr>
                        <a:t>Timeline</a:t>
                      </a:r>
                      <a:endParaRPr b="1" sz="1700" u="none" cap="none" strike="noStrike">
                        <a:solidFill>
                          <a:srgbClr val="FFFFFF"/>
                        </a:solidFill>
                      </a:endParaRPr>
                    </a:p>
                  </a:txBody>
                  <a:tcPr marT="91425" marB="91425" marR="91425" marL="91425">
                    <a:lnL cap="flat" cmpd="sng" w="9525">
                      <a:solidFill>
                        <a:schemeClr val="dk1"/>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1"/>
                      </a:solidFill>
                      <a:prstDash val="solid"/>
                      <a:round/>
                      <a:headEnd len="sm" w="sm" type="none"/>
                      <a:tailEnd len="sm" w="sm" type="none"/>
                    </a:lnB>
                    <a:solidFill>
                      <a:srgbClr val="000000"/>
                    </a:solidFill>
                  </a:tcPr>
                </a:tc>
              </a:tr>
              <a:tr h="1113950">
                <a:tc>
                  <a:txBody>
                    <a:bodyPr/>
                    <a:lstStyle/>
                    <a:p>
                      <a:pPr indent="0" lvl="0" marL="0" marR="0" rtl="0" algn="l">
                        <a:lnSpc>
                          <a:spcPct val="100000"/>
                        </a:lnSpc>
                        <a:spcBef>
                          <a:spcPts val="0"/>
                        </a:spcBef>
                        <a:spcAft>
                          <a:spcPts val="0"/>
                        </a:spcAft>
                        <a:buClr>
                          <a:srgbClr val="000000"/>
                        </a:buClr>
                        <a:buSzPts val="900"/>
                        <a:buFont typeface="Arial"/>
                        <a:buNone/>
                      </a:pPr>
                      <a:r>
                        <a:rPr b="1" i="1" lang="en-US" sz="1100" u="none" cap="none" strike="noStrike"/>
                        <a:t>Dev Board/Programming</a:t>
                      </a:r>
                      <a:endParaRPr b="1" i="1" sz="1100" u="none" cap="none" strike="noStrike"/>
                    </a:p>
                    <a:p>
                      <a:pPr indent="-298450" lvl="0" marL="457200" marR="0" rtl="0" algn="l">
                        <a:lnSpc>
                          <a:spcPct val="100000"/>
                        </a:lnSpc>
                        <a:spcBef>
                          <a:spcPts val="0"/>
                        </a:spcBef>
                        <a:spcAft>
                          <a:spcPts val="0"/>
                        </a:spcAft>
                        <a:buClr>
                          <a:srgbClr val="000000"/>
                        </a:buClr>
                        <a:buSzPts val="1100"/>
                        <a:buFont typeface="Arial"/>
                        <a:buAutoNum type="arabicPeriod"/>
                      </a:pPr>
                      <a:r>
                        <a:rPr lang="en-US" sz="1100" u="none" cap="none" strike="noStrike"/>
                        <a:t>Machine Learning Optimization</a:t>
                      </a:r>
                      <a:endParaRPr sz="1100" u="none" cap="none" strike="noStrike"/>
                    </a:p>
                    <a:p>
                      <a:pPr indent="-298450" lvl="0" marL="457200" marR="0" rtl="0" algn="l">
                        <a:lnSpc>
                          <a:spcPct val="100000"/>
                        </a:lnSpc>
                        <a:spcBef>
                          <a:spcPts val="0"/>
                        </a:spcBef>
                        <a:spcAft>
                          <a:spcPts val="0"/>
                        </a:spcAft>
                        <a:buClr>
                          <a:srgbClr val="000000"/>
                        </a:buClr>
                        <a:buSzPts val="1100"/>
                        <a:buFont typeface="Arial"/>
                        <a:buAutoNum type="arabicPeriod"/>
                      </a:pPr>
                      <a:r>
                        <a:rPr lang="en-US" sz="1100" u="none" cap="none" strike="noStrike"/>
                        <a:t>Statistical Image Optimization</a:t>
                      </a:r>
                      <a:endParaRPr sz="1100" u="none" cap="none" strike="noStrike"/>
                    </a:p>
                    <a:p>
                      <a:pPr indent="-298450" lvl="0" marL="457200" marR="0" rtl="0" algn="l">
                        <a:lnSpc>
                          <a:spcPct val="100000"/>
                        </a:lnSpc>
                        <a:spcBef>
                          <a:spcPts val="0"/>
                        </a:spcBef>
                        <a:spcAft>
                          <a:spcPts val="0"/>
                        </a:spcAft>
                        <a:buClr>
                          <a:srgbClr val="000000"/>
                        </a:buClr>
                        <a:buSzPts val="1100"/>
                        <a:buFont typeface="Arial"/>
                        <a:buAutoNum type="arabicPeriod"/>
                      </a:pPr>
                      <a:r>
                        <a:rPr lang="en-US" sz="1100" u="none" cap="none" strike="noStrike"/>
                        <a:t>Stepper-motor Interface</a:t>
                      </a:r>
                      <a:endParaRPr sz="1100" u="none" cap="none" strike="noStrike"/>
                    </a:p>
                    <a:p>
                      <a:pPr indent="-298450" lvl="0" marL="457200" marR="0" rtl="0" algn="l">
                        <a:lnSpc>
                          <a:spcPct val="100000"/>
                        </a:lnSpc>
                        <a:spcBef>
                          <a:spcPts val="0"/>
                        </a:spcBef>
                        <a:spcAft>
                          <a:spcPts val="0"/>
                        </a:spcAft>
                        <a:buClr>
                          <a:srgbClr val="000000"/>
                        </a:buClr>
                        <a:buSzPts val="1100"/>
                        <a:buFont typeface="Arial"/>
                        <a:buAutoNum type="arabicPeriod"/>
                      </a:pPr>
                      <a:r>
                        <a:rPr lang="en-US" sz="1100" u="none" cap="none" strike="noStrike"/>
                        <a:t>Q/A Testing </a:t>
                      </a:r>
                      <a:endParaRPr sz="1100" u="none" cap="none" strike="noStrike"/>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900"/>
                        <a:buFont typeface="Arial"/>
                        <a:buNone/>
                      </a:pPr>
                      <a:r>
                        <a:t/>
                      </a:r>
                      <a:endParaRPr sz="1100" u="none" cap="none" strike="noStrike"/>
                    </a:p>
                    <a:p>
                      <a:pPr indent="-298450" lvl="0" marL="457200" marR="0" rtl="0" algn="l">
                        <a:lnSpc>
                          <a:spcPct val="100000"/>
                        </a:lnSpc>
                        <a:spcBef>
                          <a:spcPts val="0"/>
                        </a:spcBef>
                        <a:spcAft>
                          <a:spcPts val="0"/>
                        </a:spcAft>
                        <a:buClr>
                          <a:srgbClr val="000000"/>
                        </a:buClr>
                        <a:buSzPts val="1100"/>
                        <a:buFont typeface="Arial"/>
                        <a:buAutoNum type="arabicPeriod"/>
                      </a:pPr>
                      <a:r>
                        <a:rPr lang="en-US" sz="1100" u="none" cap="none" strike="noStrike"/>
                        <a:t>2/24/22 - 3/12/22</a:t>
                      </a:r>
                      <a:endParaRPr sz="1100" u="none" cap="none" strike="noStrike"/>
                    </a:p>
                    <a:p>
                      <a:pPr indent="-298450" lvl="0" marL="457200" marR="0" rtl="0" algn="l">
                        <a:lnSpc>
                          <a:spcPct val="100000"/>
                        </a:lnSpc>
                        <a:spcBef>
                          <a:spcPts val="0"/>
                        </a:spcBef>
                        <a:spcAft>
                          <a:spcPts val="0"/>
                        </a:spcAft>
                        <a:buClr>
                          <a:srgbClr val="000000"/>
                        </a:buClr>
                        <a:buSzPts val="1100"/>
                        <a:buFont typeface="Arial"/>
                        <a:buAutoNum type="arabicPeriod"/>
                      </a:pPr>
                      <a:r>
                        <a:rPr lang="en-US" sz="1100" u="none" cap="none" strike="noStrike"/>
                        <a:t>3/13/22 - 3/30/22</a:t>
                      </a:r>
                      <a:endParaRPr sz="1100" u="none" cap="none" strike="noStrike"/>
                    </a:p>
                    <a:p>
                      <a:pPr indent="-298450" lvl="0" marL="457200" marR="0" rtl="0" algn="l">
                        <a:lnSpc>
                          <a:spcPct val="100000"/>
                        </a:lnSpc>
                        <a:spcBef>
                          <a:spcPts val="0"/>
                        </a:spcBef>
                        <a:spcAft>
                          <a:spcPts val="0"/>
                        </a:spcAft>
                        <a:buClr>
                          <a:srgbClr val="000000"/>
                        </a:buClr>
                        <a:buSzPts val="1100"/>
                        <a:buFont typeface="Arial"/>
                        <a:buAutoNum type="arabicPeriod"/>
                      </a:pPr>
                      <a:r>
                        <a:rPr lang="en-US" sz="1100" u="none" cap="none" strike="noStrike"/>
                        <a:t>3/31/22 - 4/15/22</a:t>
                      </a:r>
                      <a:endParaRPr sz="1100" u="none" cap="none" strike="noStrike"/>
                    </a:p>
                    <a:p>
                      <a:pPr indent="-298450" lvl="0" marL="457200" marR="0" rtl="0" algn="l">
                        <a:lnSpc>
                          <a:spcPct val="100000"/>
                        </a:lnSpc>
                        <a:spcBef>
                          <a:spcPts val="0"/>
                        </a:spcBef>
                        <a:spcAft>
                          <a:spcPts val="0"/>
                        </a:spcAft>
                        <a:buClr>
                          <a:srgbClr val="000000"/>
                        </a:buClr>
                        <a:buSzPts val="1100"/>
                        <a:buFont typeface="Arial"/>
                        <a:buAutoNum type="arabicPeriod"/>
                      </a:pPr>
                      <a:r>
                        <a:rPr lang="en-US" sz="1100" u="none" cap="none" strike="noStrike"/>
                        <a:t>4/16/22 - 4/23/22</a:t>
                      </a:r>
                      <a:endParaRPr sz="1100" u="none" cap="none" strike="noStrike"/>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1113950">
                <a:tc>
                  <a:txBody>
                    <a:bodyPr/>
                    <a:lstStyle/>
                    <a:p>
                      <a:pPr indent="0" lvl="0" marL="0" marR="0" rtl="0" algn="l">
                        <a:lnSpc>
                          <a:spcPct val="100000"/>
                        </a:lnSpc>
                        <a:spcBef>
                          <a:spcPts val="0"/>
                        </a:spcBef>
                        <a:spcAft>
                          <a:spcPts val="0"/>
                        </a:spcAft>
                        <a:buClr>
                          <a:srgbClr val="000000"/>
                        </a:buClr>
                        <a:buSzPts val="900"/>
                        <a:buFont typeface="Arial"/>
                        <a:buNone/>
                      </a:pPr>
                      <a:r>
                        <a:rPr b="1" i="1" lang="en-US" sz="1100" u="none" cap="none" strike="noStrike">
                          <a:solidFill>
                            <a:schemeClr val="dk1"/>
                          </a:solidFill>
                        </a:rPr>
                        <a:t>Power Supply</a:t>
                      </a:r>
                      <a:endParaRPr b="1" i="1" sz="1100" u="none" cap="none" strike="noStrike">
                        <a:solidFill>
                          <a:schemeClr val="dk1"/>
                        </a:solidFill>
                      </a:endParaRPr>
                    </a:p>
                    <a:p>
                      <a:pPr indent="-298450" lvl="0" marL="457200" marR="0" rtl="0" algn="l">
                        <a:lnSpc>
                          <a:spcPct val="100000"/>
                        </a:lnSpc>
                        <a:spcBef>
                          <a:spcPts val="0"/>
                        </a:spcBef>
                        <a:spcAft>
                          <a:spcPts val="0"/>
                        </a:spcAft>
                        <a:buClr>
                          <a:schemeClr val="dk1"/>
                        </a:buClr>
                        <a:buSzPts val="1100"/>
                        <a:buFont typeface="Arial"/>
                        <a:buAutoNum type="arabicPeriod"/>
                      </a:pPr>
                      <a:r>
                        <a:rPr lang="en-US" sz="1100" u="none" cap="none" strike="noStrike">
                          <a:solidFill>
                            <a:schemeClr val="dk1"/>
                          </a:solidFill>
                        </a:rPr>
                        <a:t>Design Charging-Battery Interface </a:t>
                      </a:r>
                      <a:endParaRPr sz="1100" u="none" cap="none" strike="noStrike">
                        <a:solidFill>
                          <a:schemeClr val="dk1"/>
                        </a:solidFill>
                      </a:endParaRPr>
                    </a:p>
                    <a:p>
                      <a:pPr indent="-298450" lvl="0" marL="457200" marR="0" rtl="0" algn="l">
                        <a:lnSpc>
                          <a:spcPct val="100000"/>
                        </a:lnSpc>
                        <a:spcBef>
                          <a:spcPts val="0"/>
                        </a:spcBef>
                        <a:spcAft>
                          <a:spcPts val="0"/>
                        </a:spcAft>
                        <a:buClr>
                          <a:schemeClr val="dk1"/>
                        </a:buClr>
                        <a:buSzPts val="1100"/>
                        <a:buFont typeface="Arial"/>
                        <a:buAutoNum type="arabicPeriod"/>
                      </a:pPr>
                      <a:r>
                        <a:rPr lang="en-US" sz="1100" u="none" cap="none" strike="noStrike">
                          <a:solidFill>
                            <a:schemeClr val="dk1"/>
                          </a:solidFill>
                        </a:rPr>
                        <a:t>Design Redundancy System </a:t>
                      </a:r>
                      <a:endParaRPr sz="1100" u="none" cap="none" strike="noStrike">
                        <a:solidFill>
                          <a:schemeClr val="dk1"/>
                        </a:solidFill>
                      </a:endParaRPr>
                    </a:p>
                    <a:p>
                      <a:pPr indent="-298450" lvl="0" marL="457200" marR="0" rtl="0" algn="l">
                        <a:lnSpc>
                          <a:spcPct val="100000"/>
                        </a:lnSpc>
                        <a:spcBef>
                          <a:spcPts val="0"/>
                        </a:spcBef>
                        <a:spcAft>
                          <a:spcPts val="0"/>
                        </a:spcAft>
                        <a:buClr>
                          <a:schemeClr val="dk1"/>
                        </a:buClr>
                        <a:buSzPts val="1100"/>
                        <a:buFont typeface="Arial"/>
                        <a:buAutoNum type="arabicPeriod"/>
                      </a:pPr>
                      <a:r>
                        <a:rPr lang="en-US" sz="1100" u="none" cap="none" strike="noStrike">
                          <a:solidFill>
                            <a:schemeClr val="dk1"/>
                          </a:solidFill>
                        </a:rPr>
                        <a:t>Charging-Battery Assembly </a:t>
                      </a:r>
                      <a:endParaRPr sz="1100" u="none" cap="none" strike="noStrike">
                        <a:solidFill>
                          <a:schemeClr val="dk1"/>
                        </a:solidFill>
                      </a:endParaRPr>
                    </a:p>
                    <a:p>
                      <a:pPr indent="-298450" lvl="0" marL="457200" marR="0" rtl="0" algn="l">
                        <a:lnSpc>
                          <a:spcPct val="100000"/>
                        </a:lnSpc>
                        <a:spcBef>
                          <a:spcPts val="0"/>
                        </a:spcBef>
                        <a:spcAft>
                          <a:spcPts val="0"/>
                        </a:spcAft>
                        <a:buClr>
                          <a:schemeClr val="dk1"/>
                        </a:buClr>
                        <a:buSzPts val="1100"/>
                        <a:buFont typeface="Arial"/>
                        <a:buAutoNum type="arabicPeriod"/>
                      </a:pPr>
                      <a:r>
                        <a:rPr lang="en-US" sz="1100" u="none" cap="none" strike="noStrike">
                          <a:solidFill>
                            <a:schemeClr val="dk1"/>
                          </a:solidFill>
                        </a:rPr>
                        <a:t>Q/A Testing</a:t>
                      </a:r>
                      <a:endParaRPr sz="1100" u="none" cap="none" strike="noStrike">
                        <a:solidFill>
                          <a:schemeClr val="dk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900"/>
                        <a:buFont typeface="Arial"/>
                        <a:buNone/>
                      </a:pPr>
                      <a:r>
                        <a:t/>
                      </a:r>
                      <a:endParaRPr sz="1100" u="none" cap="none" strike="noStrike"/>
                    </a:p>
                    <a:p>
                      <a:pPr indent="-298450" lvl="0" marL="457200" marR="0" rtl="0" algn="l">
                        <a:lnSpc>
                          <a:spcPct val="100000"/>
                        </a:lnSpc>
                        <a:spcBef>
                          <a:spcPts val="0"/>
                        </a:spcBef>
                        <a:spcAft>
                          <a:spcPts val="0"/>
                        </a:spcAft>
                        <a:buClr>
                          <a:srgbClr val="000000"/>
                        </a:buClr>
                        <a:buSzPts val="1100"/>
                        <a:buFont typeface="Arial"/>
                        <a:buAutoNum type="arabicPeriod"/>
                      </a:pPr>
                      <a:r>
                        <a:rPr lang="en-US" sz="1100" u="none" cap="none" strike="noStrike"/>
                        <a:t>2/24/22 - 3/16/22</a:t>
                      </a:r>
                      <a:endParaRPr sz="1100" u="none" cap="none" strike="noStrike"/>
                    </a:p>
                    <a:p>
                      <a:pPr indent="-298450" lvl="0" marL="457200" marR="0" rtl="0" algn="l">
                        <a:lnSpc>
                          <a:spcPct val="100000"/>
                        </a:lnSpc>
                        <a:spcBef>
                          <a:spcPts val="0"/>
                        </a:spcBef>
                        <a:spcAft>
                          <a:spcPts val="0"/>
                        </a:spcAft>
                        <a:buClr>
                          <a:srgbClr val="000000"/>
                        </a:buClr>
                        <a:buSzPts val="1100"/>
                        <a:buFont typeface="Arial"/>
                        <a:buAutoNum type="arabicPeriod"/>
                      </a:pPr>
                      <a:r>
                        <a:rPr lang="en-US" sz="1100" u="none" cap="none" strike="noStrike"/>
                        <a:t>3/17/22 - 4/6/22</a:t>
                      </a:r>
                      <a:endParaRPr sz="1100" u="none" cap="none" strike="noStrike"/>
                    </a:p>
                    <a:p>
                      <a:pPr indent="-298450" lvl="0" marL="457200" marR="0" rtl="0" algn="l">
                        <a:lnSpc>
                          <a:spcPct val="100000"/>
                        </a:lnSpc>
                        <a:spcBef>
                          <a:spcPts val="0"/>
                        </a:spcBef>
                        <a:spcAft>
                          <a:spcPts val="0"/>
                        </a:spcAft>
                        <a:buClr>
                          <a:srgbClr val="000000"/>
                        </a:buClr>
                        <a:buSzPts val="1100"/>
                        <a:buFont typeface="Arial"/>
                        <a:buAutoNum type="arabicPeriod"/>
                      </a:pPr>
                      <a:r>
                        <a:rPr lang="en-US" sz="1100" u="none" cap="none" strike="noStrike"/>
                        <a:t>4/7/22 - 4/15/22</a:t>
                      </a:r>
                      <a:endParaRPr sz="1100" u="none" cap="none" strike="noStrike"/>
                    </a:p>
                    <a:p>
                      <a:pPr indent="-298450" lvl="0" marL="457200" marR="0" rtl="0" algn="l">
                        <a:lnSpc>
                          <a:spcPct val="100000"/>
                        </a:lnSpc>
                        <a:spcBef>
                          <a:spcPts val="0"/>
                        </a:spcBef>
                        <a:spcAft>
                          <a:spcPts val="0"/>
                        </a:spcAft>
                        <a:buClr>
                          <a:srgbClr val="000000"/>
                        </a:buClr>
                        <a:buSzPts val="1100"/>
                        <a:buFont typeface="Arial"/>
                        <a:buAutoNum type="arabicPeriod"/>
                      </a:pPr>
                      <a:r>
                        <a:rPr lang="en-US" sz="1100" u="none" cap="none" strike="noStrike"/>
                        <a:t>4/16/22 - 4/23/22 </a:t>
                      </a:r>
                      <a:endParaRPr sz="1100" u="none" cap="none" strike="noStrike"/>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1113950">
                <a:tc>
                  <a:txBody>
                    <a:bodyPr/>
                    <a:lstStyle/>
                    <a:p>
                      <a:pPr indent="0" lvl="0" marL="0" marR="0" rtl="0" algn="l">
                        <a:lnSpc>
                          <a:spcPct val="100000"/>
                        </a:lnSpc>
                        <a:spcBef>
                          <a:spcPts val="0"/>
                        </a:spcBef>
                        <a:spcAft>
                          <a:spcPts val="0"/>
                        </a:spcAft>
                        <a:buClr>
                          <a:srgbClr val="000000"/>
                        </a:buClr>
                        <a:buSzPts val="900"/>
                        <a:buFont typeface="Arial"/>
                        <a:buNone/>
                      </a:pPr>
                      <a:r>
                        <a:rPr b="1" i="1" lang="en-US" sz="1100" u="none" cap="none" strike="noStrike"/>
                        <a:t>Motors</a:t>
                      </a:r>
                      <a:endParaRPr b="1" i="1" sz="1100" u="none" cap="none" strike="noStrike"/>
                    </a:p>
                    <a:p>
                      <a:pPr indent="-298450" lvl="0" marL="457200" marR="0" rtl="0" algn="l">
                        <a:lnSpc>
                          <a:spcPct val="100000"/>
                        </a:lnSpc>
                        <a:spcBef>
                          <a:spcPts val="0"/>
                        </a:spcBef>
                        <a:spcAft>
                          <a:spcPts val="0"/>
                        </a:spcAft>
                        <a:buClr>
                          <a:srgbClr val="000000"/>
                        </a:buClr>
                        <a:buSzPts val="1100"/>
                        <a:buFont typeface="Arial"/>
                        <a:buAutoNum type="arabicPeriod"/>
                      </a:pPr>
                      <a:r>
                        <a:rPr lang="en-US" sz="1100" u="none" cap="none" strike="noStrike"/>
                        <a:t>Design Motor Mounts (CAD) </a:t>
                      </a:r>
                      <a:endParaRPr sz="1100" u="none" cap="none" strike="noStrike"/>
                    </a:p>
                    <a:p>
                      <a:pPr indent="-298450" lvl="0" marL="457200" marR="0" rtl="0" algn="l">
                        <a:lnSpc>
                          <a:spcPct val="100000"/>
                        </a:lnSpc>
                        <a:spcBef>
                          <a:spcPts val="0"/>
                        </a:spcBef>
                        <a:spcAft>
                          <a:spcPts val="0"/>
                        </a:spcAft>
                        <a:buClr>
                          <a:srgbClr val="000000"/>
                        </a:buClr>
                        <a:buSzPts val="1100"/>
                        <a:buFont typeface="Arial"/>
                        <a:buAutoNum type="arabicPeriod"/>
                      </a:pPr>
                      <a:r>
                        <a:rPr lang="en-US" sz="1100" u="none" cap="none" strike="noStrike"/>
                        <a:t>3D Print Motor Mounts </a:t>
                      </a:r>
                      <a:endParaRPr sz="1100" u="none" cap="none" strike="noStrike"/>
                    </a:p>
                    <a:p>
                      <a:pPr indent="-298450" lvl="0" marL="457200" marR="0" rtl="0" algn="l">
                        <a:lnSpc>
                          <a:spcPct val="100000"/>
                        </a:lnSpc>
                        <a:spcBef>
                          <a:spcPts val="0"/>
                        </a:spcBef>
                        <a:spcAft>
                          <a:spcPts val="0"/>
                        </a:spcAft>
                        <a:buClr>
                          <a:srgbClr val="000000"/>
                        </a:buClr>
                        <a:buSzPts val="1100"/>
                        <a:buFont typeface="Arial"/>
                        <a:buAutoNum type="arabicPeriod"/>
                      </a:pPr>
                      <a:r>
                        <a:rPr lang="en-US" sz="1100" u="none" cap="none" strike="noStrike"/>
                        <a:t>Design Stepper Motor PWM interface </a:t>
                      </a:r>
                      <a:endParaRPr sz="1100" u="none" cap="none" strike="noStrike"/>
                    </a:p>
                    <a:p>
                      <a:pPr indent="-298450" lvl="0" marL="457200" marR="0" rtl="0" algn="l">
                        <a:lnSpc>
                          <a:spcPct val="100000"/>
                        </a:lnSpc>
                        <a:spcBef>
                          <a:spcPts val="0"/>
                        </a:spcBef>
                        <a:spcAft>
                          <a:spcPts val="0"/>
                        </a:spcAft>
                        <a:buClr>
                          <a:srgbClr val="000000"/>
                        </a:buClr>
                        <a:buSzPts val="1100"/>
                        <a:buFont typeface="Arial"/>
                        <a:buAutoNum type="arabicPeriod"/>
                      </a:pPr>
                      <a:r>
                        <a:rPr lang="en-US" sz="1100" u="none" cap="none" strike="noStrike"/>
                        <a:t>Q/A Testing</a:t>
                      </a:r>
                      <a:endParaRPr b="1" i="1" sz="1100" u="none" cap="none" strike="noStrike">
                        <a:solidFill>
                          <a:schemeClr val="dk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900"/>
                        <a:buFont typeface="Arial"/>
                        <a:buNone/>
                      </a:pPr>
                      <a:r>
                        <a:t/>
                      </a:r>
                      <a:endParaRPr sz="1100" u="none" cap="none" strike="noStrike"/>
                    </a:p>
                    <a:p>
                      <a:pPr indent="-298450" lvl="0" marL="457200" marR="0" rtl="0" algn="l">
                        <a:lnSpc>
                          <a:spcPct val="100000"/>
                        </a:lnSpc>
                        <a:spcBef>
                          <a:spcPts val="0"/>
                        </a:spcBef>
                        <a:spcAft>
                          <a:spcPts val="0"/>
                        </a:spcAft>
                        <a:buClr>
                          <a:srgbClr val="000000"/>
                        </a:buClr>
                        <a:buSzPts val="1100"/>
                        <a:buFont typeface="Arial"/>
                        <a:buAutoNum type="arabicPeriod"/>
                      </a:pPr>
                      <a:r>
                        <a:rPr lang="en-US" sz="1100" u="none" cap="none" strike="noStrike"/>
                        <a:t>2/24/22 - 3/16/22</a:t>
                      </a:r>
                      <a:endParaRPr sz="1100" u="none" cap="none" strike="noStrike"/>
                    </a:p>
                    <a:p>
                      <a:pPr indent="-298450" lvl="0" marL="457200" marR="0" rtl="0" algn="l">
                        <a:lnSpc>
                          <a:spcPct val="100000"/>
                        </a:lnSpc>
                        <a:spcBef>
                          <a:spcPts val="0"/>
                        </a:spcBef>
                        <a:spcAft>
                          <a:spcPts val="0"/>
                        </a:spcAft>
                        <a:buClr>
                          <a:srgbClr val="000000"/>
                        </a:buClr>
                        <a:buSzPts val="1100"/>
                        <a:buFont typeface="Arial"/>
                        <a:buAutoNum type="arabicPeriod"/>
                      </a:pPr>
                      <a:r>
                        <a:rPr lang="en-US" sz="1100" u="none" cap="none" strike="noStrike"/>
                        <a:t>3/17/22 - 3/18/22</a:t>
                      </a:r>
                      <a:endParaRPr sz="1100" u="none" cap="none" strike="noStrike"/>
                    </a:p>
                    <a:p>
                      <a:pPr indent="-298450" lvl="0" marL="457200" marR="0" rtl="0" algn="l">
                        <a:lnSpc>
                          <a:spcPct val="100000"/>
                        </a:lnSpc>
                        <a:spcBef>
                          <a:spcPts val="0"/>
                        </a:spcBef>
                        <a:spcAft>
                          <a:spcPts val="0"/>
                        </a:spcAft>
                        <a:buClr>
                          <a:srgbClr val="000000"/>
                        </a:buClr>
                        <a:buSzPts val="1100"/>
                        <a:buFont typeface="Arial"/>
                        <a:buAutoNum type="arabicPeriod"/>
                      </a:pPr>
                      <a:r>
                        <a:rPr lang="en-US" sz="1100" u="none" cap="none" strike="noStrike"/>
                        <a:t>3/19/22 - 4/8/22</a:t>
                      </a:r>
                      <a:endParaRPr sz="1100" u="none" cap="none" strike="noStrike"/>
                    </a:p>
                    <a:p>
                      <a:pPr indent="-298450" lvl="0" marL="457200" marR="0" rtl="0" algn="l">
                        <a:lnSpc>
                          <a:spcPct val="100000"/>
                        </a:lnSpc>
                        <a:spcBef>
                          <a:spcPts val="0"/>
                        </a:spcBef>
                        <a:spcAft>
                          <a:spcPts val="0"/>
                        </a:spcAft>
                        <a:buClr>
                          <a:srgbClr val="000000"/>
                        </a:buClr>
                        <a:buSzPts val="1100"/>
                        <a:buFont typeface="Arial"/>
                        <a:buAutoNum type="arabicPeriod"/>
                      </a:pPr>
                      <a:r>
                        <a:rPr lang="en-US" sz="1100" u="none" cap="none" strike="noStrike"/>
                        <a:t>4/9/22 - 4/16/22 </a:t>
                      </a:r>
                      <a:endParaRPr sz="1100" u="none" cap="none" strike="noStrike"/>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1113950">
                <a:tc>
                  <a:txBody>
                    <a:bodyPr/>
                    <a:lstStyle/>
                    <a:p>
                      <a:pPr indent="0" lvl="0" marL="0" marR="0" rtl="0" algn="l">
                        <a:lnSpc>
                          <a:spcPct val="100000"/>
                        </a:lnSpc>
                        <a:spcBef>
                          <a:spcPts val="0"/>
                        </a:spcBef>
                        <a:spcAft>
                          <a:spcPts val="0"/>
                        </a:spcAft>
                        <a:buClr>
                          <a:srgbClr val="000000"/>
                        </a:buClr>
                        <a:buSzPts val="900"/>
                        <a:buFont typeface="Arial"/>
                        <a:buNone/>
                      </a:pPr>
                      <a:r>
                        <a:rPr b="1" i="1" lang="en-US" sz="1100" u="none" cap="none" strike="noStrike"/>
                        <a:t>Imaging</a:t>
                      </a:r>
                      <a:endParaRPr b="1" i="1" sz="1100" u="none" cap="none" strike="noStrike"/>
                    </a:p>
                    <a:p>
                      <a:pPr indent="-298450" lvl="0" marL="457200" marR="0" rtl="0" algn="l">
                        <a:lnSpc>
                          <a:spcPct val="100000"/>
                        </a:lnSpc>
                        <a:spcBef>
                          <a:spcPts val="0"/>
                        </a:spcBef>
                        <a:spcAft>
                          <a:spcPts val="0"/>
                        </a:spcAft>
                        <a:buClr>
                          <a:srgbClr val="000000"/>
                        </a:buClr>
                        <a:buSzPts val="1100"/>
                        <a:buFont typeface="Arial"/>
                        <a:buAutoNum type="arabicPeriod"/>
                      </a:pPr>
                      <a:r>
                        <a:rPr lang="en-US" sz="1100" u="none" cap="none" strike="noStrike"/>
                        <a:t>Design Imager Mount (CAD) </a:t>
                      </a:r>
                      <a:endParaRPr sz="1100" u="none" cap="none" strike="noStrike"/>
                    </a:p>
                    <a:p>
                      <a:pPr indent="-298450" lvl="0" marL="457200" marR="0" rtl="0" algn="l">
                        <a:lnSpc>
                          <a:spcPct val="100000"/>
                        </a:lnSpc>
                        <a:spcBef>
                          <a:spcPts val="0"/>
                        </a:spcBef>
                        <a:spcAft>
                          <a:spcPts val="0"/>
                        </a:spcAft>
                        <a:buClr>
                          <a:srgbClr val="000000"/>
                        </a:buClr>
                        <a:buSzPts val="1100"/>
                        <a:buFont typeface="Arial"/>
                        <a:buAutoNum type="arabicPeriod"/>
                      </a:pPr>
                      <a:r>
                        <a:rPr lang="en-US" sz="1100" u="none" cap="none" strike="noStrike"/>
                        <a:t>3D Print Imager Mount </a:t>
                      </a:r>
                      <a:endParaRPr sz="1100" u="none" cap="none" strike="noStrike"/>
                    </a:p>
                    <a:p>
                      <a:pPr indent="-298450" lvl="0" marL="457200" marR="0" rtl="0" algn="l">
                        <a:lnSpc>
                          <a:spcPct val="100000"/>
                        </a:lnSpc>
                        <a:spcBef>
                          <a:spcPts val="0"/>
                        </a:spcBef>
                        <a:spcAft>
                          <a:spcPts val="0"/>
                        </a:spcAft>
                        <a:buClr>
                          <a:srgbClr val="000000"/>
                        </a:buClr>
                        <a:buSzPts val="1100"/>
                        <a:buFont typeface="Arial"/>
                        <a:buAutoNum type="arabicPeriod"/>
                      </a:pPr>
                      <a:r>
                        <a:rPr lang="en-US" sz="1100"/>
                        <a:t>Image transmit  to dev board</a:t>
                      </a:r>
                      <a:r>
                        <a:rPr lang="en-US" sz="1100" u="none" cap="none" strike="noStrike"/>
                        <a:t> </a:t>
                      </a:r>
                      <a:endParaRPr sz="1100" u="none" cap="none" strike="noStrike"/>
                    </a:p>
                    <a:p>
                      <a:pPr indent="-298450" lvl="0" marL="457200" marR="0" rtl="0" algn="l">
                        <a:lnSpc>
                          <a:spcPct val="100000"/>
                        </a:lnSpc>
                        <a:spcBef>
                          <a:spcPts val="0"/>
                        </a:spcBef>
                        <a:spcAft>
                          <a:spcPts val="0"/>
                        </a:spcAft>
                        <a:buClr>
                          <a:srgbClr val="000000"/>
                        </a:buClr>
                        <a:buSzPts val="1100"/>
                        <a:buFont typeface="Arial"/>
                        <a:buAutoNum type="arabicPeriod"/>
                      </a:pPr>
                      <a:r>
                        <a:rPr lang="en-US" sz="1100" u="none" cap="none" strike="noStrike"/>
                        <a:t>Q/A Testing</a:t>
                      </a:r>
                      <a:endParaRPr b="1" i="1" sz="1100" u="none" cap="none" strike="noStrike">
                        <a:solidFill>
                          <a:schemeClr val="dk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900"/>
                        <a:buFont typeface="Arial"/>
                        <a:buNone/>
                      </a:pPr>
                      <a:r>
                        <a:t/>
                      </a:r>
                      <a:endParaRPr sz="1100" u="none" cap="none" strike="noStrike"/>
                    </a:p>
                    <a:p>
                      <a:pPr indent="-298450" lvl="0" marL="457200" marR="0" rtl="0" algn="l">
                        <a:lnSpc>
                          <a:spcPct val="100000"/>
                        </a:lnSpc>
                        <a:spcBef>
                          <a:spcPts val="0"/>
                        </a:spcBef>
                        <a:spcAft>
                          <a:spcPts val="0"/>
                        </a:spcAft>
                        <a:buClr>
                          <a:srgbClr val="000000"/>
                        </a:buClr>
                        <a:buSzPts val="1100"/>
                        <a:buFont typeface="Arial"/>
                        <a:buAutoNum type="arabicPeriod"/>
                      </a:pPr>
                      <a:r>
                        <a:rPr lang="en-US" sz="1100" u="none" cap="none" strike="noStrike"/>
                        <a:t>2/24/22 - 3/16/22</a:t>
                      </a:r>
                      <a:endParaRPr sz="1100" u="none" cap="none" strike="noStrike"/>
                    </a:p>
                    <a:p>
                      <a:pPr indent="-298450" lvl="0" marL="457200" marR="0" rtl="0" algn="l">
                        <a:lnSpc>
                          <a:spcPct val="100000"/>
                        </a:lnSpc>
                        <a:spcBef>
                          <a:spcPts val="0"/>
                        </a:spcBef>
                        <a:spcAft>
                          <a:spcPts val="0"/>
                        </a:spcAft>
                        <a:buClr>
                          <a:srgbClr val="000000"/>
                        </a:buClr>
                        <a:buSzPts val="1100"/>
                        <a:buFont typeface="Arial"/>
                        <a:buAutoNum type="arabicPeriod"/>
                      </a:pPr>
                      <a:r>
                        <a:rPr lang="en-US" sz="1100" u="none" cap="none" strike="noStrike"/>
                        <a:t>3/17/22 - 3/18/22</a:t>
                      </a:r>
                      <a:endParaRPr sz="1100" u="none" cap="none" strike="noStrike"/>
                    </a:p>
                    <a:p>
                      <a:pPr indent="-298450" lvl="0" marL="457200" marR="0" rtl="0" algn="l">
                        <a:lnSpc>
                          <a:spcPct val="100000"/>
                        </a:lnSpc>
                        <a:spcBef>
                          <a:spcPts val="0"/>
                        </a:spcBef>
                        <a:spcAft>
                          <a:spcPts val="0"/>
                        </a:spcAft>
                        <a:buClr>
                          <a:srgbClr val="000000"/>
                        </a:buClr>
                        <a:buSzPts val="1100"/>
                        <a:buFont typeface="Arial"/>
                        <a:buAutoNum type="arabicPeriod"/>
                      </a:pPr>
                      <a:r>
                        <a:rPr lang="en-US" sz="1100" u="none" cap="none" strike="noStrike"/>
                        <a:t>3/19/22 - 4/9/22</a:t>
                      </a:r>
                      <a:endParaRPr sz="1100" u="none" cap="none" strike="noStrike"/>
                    </a:p>
                    <a:p>
                      <a:pPr indent="-298450" lvl="0" marL="457200" marR="0" rtl="0" algn="l">
                        <a:lnSpc>
                          <a:spcPct val="100000"/>
                        </a:lnSpc>
                        <a:spcBef>
                          <a:spcPts val="0"/>
                        </a:spcBef>
                        <a:spcAft>
                          <a:spcPts val="0"/>
                        </a:spcAft>
                        <a:buClr>
                          <a:srgbClr val="000000"/>
                        </a:buClr>
                        <a:buSzPts val="1100"/>
                        <a:buFont typeface="Arial"/>
                        <a:buAutoNum type="arabicPeriod"/>
                      </a:pPr>
                      <a:r>
                        <a:rPr lang="en-US" sz="1100" u="none" cap="none" strike="noStrike"/>
                        <a:t>4/10/22 - 4/17/22</a:t>
                      </a:r>
                      <a:endParaRPr sz="1100" u="none" cap="none" strike="noStrike"/>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7"/>
          <p:cNvSpPr txBox="1"/>
          <p:nvPr>
            <p:ph type="title"/>
          </p:nvPr>
        </p:nvSpPr>
        <p:spPr>
          <a:xfrm>
            <a:off x="457200" y="1049177"/>
            <a:ext cx="8229600" cy="8037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3200"/>
              <a:buFont typeface="Arial"/>
              <a:buNone/>
            </a:pPr>
            <a:r>
              <a:rPr lang="en-US"/>
              <a:t>Validation Plan</a:t>
            </a:r>
            <a:endParaRPr/>
          </a:p>
        </p:txBody>
      </p:sp>
      <p:graphicFrame>
        <p:nvGraphicFramePr>
          <p:cNvPr id="220" name="Google Shape;220;p7"/>
          <p:cNvGraphicFramePr/>
          <p:nvPr/>
        </p:nvGraphicFramePr>
        <p:xfrm>
          <a:off x="346675" y="1720800"/>
          <a:ext cx="3000000" cy="3000000"/>
        </p:xfrm>
        <a:graphic>
          <a:graphicData uri="http://schemas.openxmlformats.org/drawingml/2006/table">
            <a:tbl>
              <a:tblPr>
                <a:noFill/>
                <a:tableStyleId>{46BB0DE9-3B6F-4D98-BA0A-7F1C4A5469D7}</a:tableStyleId>
              </a:tblPr>
              <a:tblGrid>
                <a:gridCol w="3338600"/>
                <a:gridCol w="5112050"/>
              </a:tblGrid>
              <a:tr h="479100">
                <a:tc>
                  <a:txBody>
                    <a:bodyPr/>
                    <a:lstStyle/>
                    <a:p>
                      <a:pPr indent="0" lvl="0" marL="0" marR="0" rtl="0" algn="ctr">
                        <a:lnSpc>
                          <a:spcPct val="100000"/>
                        </a:lnSpc>
                        <a:spcBef>
                          <a:spcPts val="0"/>
                        </a:spcBef>
                        <a:spcAft>
                          <a:spcPts val="0"/>
                        </a:spcAft>
                        <a:buClr>
                          <a:srgbClr val="000000"/>
                        </a:buClr>
                        <a:buSzPts val="1200"/>
                        <a:buFont typeface="Arial"/>
                        <a:buNone/>
                      </a:pPr>
                      <a:r>
                        <a:rPr b="1" lang="en-US" sz="1800" u="none" cap="none" strike="noStrike">
                          <a:solidFill>
                            <a:srgbClr val="FFFFFF"/>
                          </a:solidFill>
                        </a:rPr>
                        <a:t>Subsystem</a:t>
                      </a:r>
                      <a:endParaRPr b="1" sz="1800" u="none" cap="none" strike="noStrike">
                        <a:solidFill>
                          <a:srgbClr val="FFFFFF"/>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1"/>
                    </a:solidFill>
                  </a:tcPr>
                </a:tc>
                <a:tc>
                  <a:txBody>
                    <a:bodyPr/>
                    <a:lstStyle/>
                    <a:p>
                      <a:pPr indent="0" lvl="0" marL="0" marR="0" rtl="0" algn="ctr">
                        <a:lnSpc>
                          <a:spcPct val="100000"/>
                        </a:lnSpc>
                        <a:spcBef>
                          <a:spcPts val="0"/>
                        </a:spcBef>
                        <a:spcAft>
                          <a:spcPts val="0"/>
                        </a:spcAft>
                        <a:buClr>
                          <a:srgbClr val="000000"/>
                        </a:buClr>
                        <a:buSzPts val="1200"/>
                        <a:buFont typeface="Arial"/>
                        <a:buNone/>
                      </a:pPr>
                      <a:r>
                        <a:rPr b="1" lang="en-US" sz="1800" u="none" cap="none" strike="noStrike">
                          <a:solidFill>
                            <a:srgbClr val="FFFFFF"/>
                          </a:solidFill>
                        </a:rPr>
                        <a:t>Criteria</a:t>
                      </a:r>
                      <a:endParaRPr b="1" sz="1800" u="none" cap="none" strike="noStrike">
                        <a:solidFill>
                          <a:srgbClr val="FFFFFF"/>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000000"/>
                    </a:solidFill>
                  </a:tcPr>
                </a:tc>
              </a:tr>
              <a:tr h="1231725">
                <a:tc>
                  <a:txBody>
                    <a:bodyPr/>
                    <a:lstStyle/>
                    <a:p>
                      <a:pPr indent="0" lvl="0" marL="0" marR="0" rtl="0" algn="l">
                        <a:lnSpc>
                          <a:spcPct val="100000"/>
                        </a:lnSpc>
                        <a:spcBef>
                          <a:spcPts val="0"/>
                        </a:spcBef>
                        <a:spcAft>
                          <a:spcPts val="0"/>
                        </a:spcAft>
                        <a:buClr>
                          <a:srgbClr val="000000"/>
                        </a:buClr>
                        <a:buSzPts val="900"/>
                        <a:buFont typeface="Arial"/>
                        <a:buNone/>
                      </a:pPr>
                      <a:r>
                        <a:rPr b="1" i="1" lang="en-US" sz="1500" u="none" cap="none" strike="noStrike"/>
                        <a:t>Dev Board/Programming</a:t>
                      </a:r>
                      <a:endParaRPr b="1" i="1" sz="1500" u="none" cap="none" strike="noStrike"/>
                    </a:p>
                    <a:p>
                      <a:pPr indent="-323850" lvl="0" marL="457200" marR="0" rtl="0" algn="l">
                        <a:lnSpc>
                          <a:spcPct val="100000"/>
                        </a:lnSpc>
                        <a:spcBef>
                          <a:spcPts val="0"/>
                        </a:spcBef>
                        <a:spcAft>
                          <a:spcPts val="0"/>
                        </a:spcAft>
                        <a:buClr>
                          <a:srgbClr val="000000"/>
                        </a:buClr>
                        <a:buSzPts val="1500"/>
                        <a:buFont typeface="Arial"/>
                        <a:buAutoNum type="arabicPeriod"/>
                      </a:pPr>
                      <a:r>
                        <a:rPr lang="en-US" sz="1500" u="none" cap="none" strike="noStrike"/>
                        <a:t>Machine Learning Optimization</a:t>
                      </a:r>
                      <a:endParaRPr sz="1500" u="none" cap="none" strike="noStrike"/>
                    </a:p>
                    <a:p>
                      <a:pPr indent="-323850" lvl="0" marL="457200" marR="0" rtl="0" algn="l">
                        <a:lnSpc>
                          <a:spcPct val="100000"/>
                        </a:lnSpc>
                        <a:spcBef>
                          <a:spcPts val="0"/>
                        </a:spcBef>
                        <a:spcAft>
                          <a:spcPts val="0"/>
                        </a:spcAft>
                        <a:buClr>
                          <a:srgbClr val="000000"/>
                        </a:buClr>
                        <a:buSzPts val="1500"/>
                        <a:buFont typeface="Arial"/>
                        <a:buAutoNum type="arabicPeriod"/>
                      </a:pPr>
                      <a:r>
                        <a:rPr lang="en-US" sz="1500" u="none" cap="none" strike="noStrike"/>
                        <a:t>Statistical Image Optimization</a:t>
                      </a:r>
                      <a:endParaRPr sz="1500" u="none" cap="none" strike="noStrike"/>
                    </a:p>
                    <a:p>
                      <a:pPr indent="-323850" lvl="0" marL="457200" marR="0" rtl="0" algn="l">
                        <a:lnSpc>
                          <a:spcPct val="100000"/>
                        </a:lnSpc>
                        <a:spcBef>
                          <a:spcPts val="0"/>
                        </a:spcBef>
                        <a:spcAft>
                          <a:spcPts val="0"/>
                        </a:spcAft>
                        <a:buClr>
                          <a:srgbClr val="000000"/>
                        </a:buClr>
                        <a:buSzPts val="1500"/>
                        <a:buFont typeface="Arial"/>
                        <a:buAutoNum type="arabicPeriod"/>
                      </a:pPr>
                      <a:r>
                        <a:rPr lang="en-US" sz="1500" u="none" cap="none" strike="noStrike"/>
                        <a:t>Stepper-motor Interface</a:t>
                      </a:r>
                      <a:endParaRPr sz="1500" u="none" cap="none" strike="noStrike"/>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323850" lvl="0" marL="457200" marR="0" rtl="0" algn="l">
                        <a:lnSpc>
                          <a:spcPct val="100000"/>
                        </a:lnSpc>
                        <a:spcBef>
                          <a:spcPts val="0"/>
                        </a:spcBef>
                        <a:spcAft>
                          <a:spcPts val="0"/>
                        </a:spcAft>
                        <a:buClr>
                          <a:srgbClr val="000000"/>
                        </a:buClr>
                        <a:buSzPts val="1500"/>
                        <a:buFont typeface="Arial"/>
                        <a:buAutoNum type="arabicPeriod"/>
                      </a:pPr>
                      <a:r>
                        <a:rPr lang="en-US" sz="1500" u="none" cap="none" strike="noStrike"/>
                        <a:t>Algorithm sorts images and chooses most focused?</a:t>
                      </a:r>
                      <a:endParaRPr sz="1500" u="none" cap="none" strike="noStrike"/>
                    </a:p>
                    <a:p>
                      <a:pPr indent="-323850" lvl="0" marL="457200" marR="0" rtl="0" algn="l">
                        <a:lnSpc>
                          <a:spcPct val="100000"/>
                        </a:lnSpc>
                        <a:spcBef>
                          <a:spcPts val="0"/>
                        </a:spcBef>
                        <a:spcAft>
                          <a:spcPts val="0"/>
                        </a:spcAft>
                        <a:buClr>
                          <a:srgbClr val="000000"/>
                        </a:buClr>
                        <a:buSzPts val="1500"/>
                        <a:buFont typeface="Arial"/>
                        <a:buAutoNum type="arabicPeriod"/>
                      </a:pPr>
                      <a:r>
                        <a:rPr lang="en-US" sz="1500" u="none" cap="none" strike="noStrike"/>
                        <a:t>Is performance increased by stacking more than 10 images?</a:t>
                      </a:r>
                      <a:endParaRPr sz="1500" u="none" cap="none" strike="noStrike"/>
                    </a:p>
                    <a:p>
                      <a:pPr indent="-323850" lvl="0" marL="457200" marR="0" rtl="0" algn="l">
                        <a:lnSpc>
                          <a:spcPct val="100000"/>
                        </a:lnSpc>
                        <a:spcBef>
                          <a:spcPts val="0"/>
                        </a:spcBef>
                        <a:spcAft>
                          <a:spcPts val="0"/>
                        </a:spcAft>
                        <a:buClr>
                          <a:srgbClr val="000000"/>
                        </a:buClr>
                        <a:buSzPts val="1500"/>
                        <a:buFont typeface="Arial"/>
                        <a:buAutoNum type="arabicPeriod"/>
                      </a:pPr>
                      <a:r>
                        <a:rPr lang="en-US" sz="1500" u="none" cap="none" strike="noStrike"/>
                        <a:t>Can interface move stepper motor interface by a specific margin?</a:t>
                      </a:r>
                      <a:endParaRPr sz="1500" u="none" cap="none" strike="noStrike"/>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1644975">
                <a:tc>
                  <a:txBody>
                    <a:bodyPr/>
                    <a:lstStyle/>
                    <a:p>
                      <a:pPr indent="0" lvl="0" marL="0" marR="0" rtl="0" algn="l">
                        <a:lnSpc>
                          <a:spcPct val="100000"/>
                        </a:lnSpc>
                        <a:spcBef>
                          <a:spcPts val="0"/>
                        </a:spcBef>
                        <a:spcAft>
                          <a:spcPts val="0"/>
                        </a:spcAft>
                        <a:buClr>
                          <a:srgbClr val="000000"/>
                        </a:buClr>
                        <a:buSzPts val="900"/>
                        <a:buFont typeface="Arial"/>
                        <a:buNone/>
                      </a:pPr>
                      <a:r>
                        <a:rPr b="1" i="1" lang="en-US" sz="1500" u="none" cap="none" strike="noStrike">
                          <a:solidFill>
                            <a:schemeClr val="dk1"/>
                          </a:solidFill>
                        </a:rPr>
                        <a:t>Power Supply</a:t>
                      </a:r>
                      <a:endParaRPr b="1" i="1" sz="1500" u="none" cap="none" strike="noStrike">
                        <a:solidFill>
                          <a:schemeClr val="dk1"/>
                        </a:solidFill>
                      </a:endParaRPr>
                    </a:p>
                    <a:p>
                      <a:pPr indent="-323850" lvl="0" marL="457200" marR="0" rtl="0" algn="l">
                        <a:lnSpc>
                          <a:spcPct val="100000"/>
                        </a:lnSpc>
                        <a:spcBef>
                          <a:spcPts val="0"/>
                        </a:spcBef>
                        <a:spcAft>
                          <a:spcPts val="0"/>
                        </a:spcAft>
                        <a:buClr>
                          <a:schemeClr val="dk1"/>
                        </a:buClr>
                        <a:buSzPts val="1500"/>
                        <a:buFont typeface="Arial"/>
                        <a:buAutoNum type="arabicPeriod"/>
                      </a:pPr>
                      <a:r>
                        <a:rPr lang="en-US" sz="1500" u="none" cap="none" strike="noStrike">
                          <a:solidFill>
                            <a:schemeClr val="dk1"/>
                          </a:solidFill>
                        </a:rPr>
                        <a:t>Design Charging-Battery Interface </a:t>
                      </a:r>
                      <a:endParaRPr sz="1500" u="none" cap="none" strike="noStrike">
                        <a:solidFill>
                          <a:schemeClr val="dk1"/>
                        </a:solidFill>
                      </a:endParaRPr>
                    </a:p>
                    <a:p>
                      <a:pPr indent="-323850" lvl="0" marL="457200" marR="0" rtl="0" algn="l">
                        <a:lnSpc>
                          <a:spcPct val="100000"/>
                        </a:lnSpc>
                        <a:spcBef>
                          <a:spcPts val="0"/>
                        </a:spcBef>
                        <a:spcAft>
                          <a:spcPts val="0"/>
                        </a:spcAft>
                        <a:buClr>
                          <a:schemeClr val="dk1"/>
                        </a:buClr>
                        <a:buSzPts val="1500"/>
                        <a:buFont typeface="Arial"/>
                        <a:buAutoNum type="arabicPeriod"/>
                      </a:pPr>
                      <a:r>
                        <a:rPr lang="en-US" sz="1500" u="none" cap="none" strike="noStrike">
                          <a:solidFill>
                            <a:schemeClr val="dk1"/>
                          </a:solidFill>
                        </a:rPr>
                        <a:t>Design Redundancy System </a:t>
                      </a:r>
                      <a:endParaRPr sz="1500" u="none" cap="none" strike="noStrike">
                        <a:solidFill>
                          <a:schemeClr val="dk1"/>
                        </a:solidFill>
                      </a:endParaRPr>
                    </a:p>
                    <a:p>
                      <a:pPr indent="-323850" lvl="0" marL="457200" marR="0" rtl="0" algn="l">
                        <a:lnSpc>
                          <a:spcPct val="100000"/>
                        </a:lnSpc>
                        <a:spcBef>
                          <a:spcPts val="0"/>
                        </a:spcBef>
                        <a:spcAft>
                          <a:spcPts val="0"/>
                        </a:spcAft>
                        <a:buClr>
                          <a:schemeClr val="dk1"/>
                        </a:buClr>
                        <a:buSzPts val="1500"/>
                        <a:buFont typeface="Arial"/>
                        <a:buAutoNum type="arabicPeriod"/>
                      </a:pPr>
                      <a:r>
                        <a:rPr lang="en-US" sz="1500" u="none" cap="none" strike="noStrike">
                          <a:solidFill>
                            <a:schemeClr val="dk1"/>
                          </a:solidFill>
                        </a:rPr>
                        <a:t>Implement Power Circuit</a:t>
                      </a:r>
                      <a:endParaRPr sz="1500" u="none" cap="none" strike="noStrike">
                        <a:solidFill>
                          <a:schemeClr val="dk1"/>
                        </a:solidFill>
                      </a:endParaRPr>
                    </a:p>
                    <a:p>
                      <a:pPr indent="-323850" lvl="0" marL="457200" marR="0" rtl="0" algn="l">
                        <a:lnSpc>
                          <a:spcPct val="100000"/>
                        </a:lnSpc>
                        <a:spcBef>
                          <a:spcPts val="0"/>
                        </a:spcBef>
                        <a:spcAft>
                          <a:spcPts val="0"/>
                        </a:spcAft>
                        <a:buClr>
                          <a:schemeClr val="dk1"/>
                        </a:buClr>
                        <a:buSzPts val="1500"/>
                        <a:buFont typeface="Arial"/>
                        <a:buAutoNum type="arabicPeriod"/>
                      </a:pPr>
                      <a:r>
                        <a:rPr lang="en-US" sz="1500" u="none" cap="none" strike="noStrike">
                          <a:solidFill>
                            <a:schemeClr val="dk1"/>
                          </a:solidFill>
                        </a:rPr>
                        <a:t>Charging-Battery Assembly </a:t>
                      </a:r>
                      <a:endParaRPr sz="1500" u="none" cap="none" strike="noStrike">
                        <a:solidFill>
                          <a:schemeClr val="dk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323850" lvl="0" marL="457200" marR="0" rtl="0" algn="l">
                        <a:lnSpc>
                          <a:spcPct val="100000"/>
                        </a:lnSpc>
                        <a:spcBef>
                          <a:spcPts val="0"/>
                        </a:spcBef>
                        <a:spcAft>
                          <a:spcPts val="0"/>
                        </a:spcAft>
                        <a:buClr>
                          <a:srgbClr val="000000"/>
                        </a:buClr>
                        <a:buSzPts val="1500"/>
                        <a:buFont typeface="Arial"/>
                        <a:buAutoNum type="arabicPeriod"/>
                      </a:pPr>
                      <a:r>
                        <a:rPr lang="en-US" sz="1500" u="none" cap="none" strike="noStrike"/>
                        <a:t>Is voltage at max after charging battery?</a:t>
                      </a:r>
                      <a:endParaRPr sz="1500" u="none" cap="none" strike="noStrike"/>
                    </a:p>
                    <a:p>
                      <a:pPr indent="-323850" lvl="0" marL="457200" marR="0" rtl="0" algn="l">
                        <a:lnSpc>
                          <a:spcPct val="100000"/>
                        </a:lnSpc>
                        <a:spcBef>
                          <a:spcPts val="0"/>
                        </a:spcBef>
                        <a:spcAft>
                          <a:spcPts val="0"/>
                        </a:spcAft>
                        <a:buClr>
                          <a:srgbClr val="000000"/>
                        </a:buClr>
                        <a:buSzPts val="1500"/>
                        <a:buFont typeface="Arial"/>
                        <a:buAutoNum type="arabicPeriod"/>
                      </a:pPr>
                      <a:r>
                        <a:rPr lang="en-US" sz="1500" u="none" cap="none" strike="noStrike"/>
                        <a:t>Does each component receive </a:t>
                      </a:r>
                      <a:r>
                        <a:rPr lang="en-US" sz="1500" u="none" cap="none" strike="noStrike">
                          <a:solidFill>
                            <a:schemeClr val="dk1"/>
                          </a:solidFill>
                        </a:rPr>
                        <a:t>operational values </a:t>
                      </a:r>
                      <a:r>
                        <a:rPr lang="en-US" sz="1500" u="none" cap="none" strike="noStrike"/>
                        <a:t>without damaging </a:t>
                      </a:r>
                      <a:r>
                        <a:rPr lang="en-US" sz="1500" u="none" cap="none" strike="noStrike">
                          <a:solidFill>
                            <a:schemeClr val="dk1"/>
                          </a:solidFill>
                        </a:rPr>
                        <a:t>system </a:t>
                      </a:r>
                      <a:r>
                        <a:rPr lang="en-US" sz="1500" u="none" cap="none" strike="noStrike"/>
                        <a:t>components?</a:t>
                      </a:r>
                      <a:endParaRPr sz="1500" u="none" cap="none" strike="noStrike"/>
                    </a:p>
                    <a:p>
                      <a:pPr indent="-323850" lvl="0" marL="457200" marR="0" rtl="0" algn="l">
                        <a:lnSpc>
                          <a:spcPct val="100000"/>
                        </a:lnSpc>
                        <a:spcBef>
                          <a:spcPts val="0"/>
                        </a:spcBef>
                        <a:spcAft>
                          <a:spcPts val="0"/>
                        </a:spcAft>
                        <a:buClr>
                          <a:schemeClr val="dk1"/>
                        </a:buClr>
                        <a:buSzPts val="1500"/>
                        <a:buFont typeface="Arial"/>
                        <a:buAutoNum type="arabicPeriod"/>
                      </a:pPr>
                      <a:r>
                        <a:rPr lang="en-US" sz="1500" u="none" cap="none" strike="noStrike">
                          <a:solidFill>
                            <a:schemeClr val="dk1"/>
                          </a:solidFill>
                        </a:rPr>
                        <a:t>Does each component receive operational values without damaging system components?</a:t>
                      </a:r>
                      <a:endParaRPr sz="1500" u="none" cap="none" strike="noStrike"/>
                    </a:p>
                    <a:p>
                      <a:pPr indent="-323850" lvl="0" marL="457200" marR="0" rtl="0" algn="l">
                        <a:lnSpc>
                          <a:spcPct val="100000"/>
                        </a:lnSpc>
                        <a:spcBef>
                          <a:spcPts val="0"/>
                        </a:spcBef>
                        <a:spcAft>
                          <a:spcPts val="0"/>
                        </a:spcAft>
                        <a:buClr>
                          <a:srgbClr val="000000"/>
                        </a:buClr>
                        <a:buSzPts val="1500"/>
                        <a:buFont typeface="Arial"/>
                        <a:buAutoNum type="arabicPeriod"/>
                      </a:pPr>
                      <a:r>
                        <a:rPr lang="en-US" sz="1500" u="none" cap="none" strike="noStrike"/>
                        <a:t>Does measurements assembly fit within constraints of the telescope?</a:t>
                      </a:r>
                      <a:endParaRPr sz="1500" u="none" cap="none" strike="noStrike"/>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 name="Shape 60"/>
        <p:cNvGrpSpPr/>
        <p:nvPr/>
      </p:nvGrpSpPr>
      <p:grpSpPr>
        <a:xfrm>
          <a:off x="0" y="0"/>
          <a:ext cx="0" cy="0"/>
          <a:chOff x="0" y="0"/>
          <a:chExt cx="0" cy="0"/>
        </a:xfrm>
      </p:grpSpPr>
      <p:sp>
        <p:nvSpPr>
          <p:cNvPr id="61" name="Google Shape;61;p2"/>
          <p:cNvSpPr txBox="1"/>
          <p:nvPr>
            <p:ph type="title"/>
          </p:nvPr>
        </p:nvSpPr>
        <p:spPr>
          <a:xfrm>
            <a:off x="457200" y="1049177"/>
            <a:ext cx="8229600" cy="803756"/>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3200"/>
              <a:buFont typeface="Arial"/>
              <a:buNone/>
            </a:pPr>
            <a:r>
              <a:rPr lang="en-US"/>
              <a:t>Problem Summary</a:t>
            </a:r>
            <a:endParaRPr/>
          </a:p>
        </p:txBody>
      </p:sp>
      <p:sp>
        <p:nvSpPr>
          <p:cNvPr id="62" name="Google Shape;62;p2"/>
          <p:cNvSpPr txBox="1"/>
          <p:nvPr>
            <p:ph idx="1" type="body"/>
          </p:nvPr>
        </p:nvSpPr>
        <p:spPr>
          <a:xfrm>
            <a:off x="457200" y="2049270"/>
            <a:ext cx="8229600" cy="463728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1800"/>
              <a:buNone/>
            </a:pPr>
            <a:r>
              <a:rPr b="1" i="1" lang="en-US" sz="3200"/>
              <a:t>Problem Statement</a:t>
            </a:r>
            <a:r>
              <a:rPr lang="en-US"/>
              <a:t>: </a:t>
            </a:r>
            <a:endParaRPr/>
          </a:p>
          <a:p>
            <a:pPr indent="-400050" lvl="0" marL="457200" rtl="0" algn="l">
              <a:spcBef>
                <a:spcPts val="0"/>
              </a:spcBef>
              <a:spcAft>
                <a:spcPts val="0"/>
              </a:spcAft>
              <a:buSzPts val="2700"/>
              <a:buChar char="•"/>
            </a:pPr>
            <a:r>
              <a:rPr lang="en-US" sz="2700"/>
              <a:t>Telescope focusing &amp; image processing automation</a:t>
            </a:r>
            <a:endParaRPr sz="2700"/>
          </a:p>
          <a:p>
            <a:pPr indent="0" lvl="0" marL="0" rtl="0" algn="l">
              <a:lnSpc>
                <a:spcPct val="100000"/>
              </a:lnSpc>
              <a:spcBef>
                <a:spcPts val="0"/>
              </a:spcBef>
              <a:spcAft>
                <a:spcPts val="0"/>
              </a:spcAft>
              <a:buSzPts val="1800"/>
              <a:buNone/>
            </a:pPr>
            <a:r>
              <a:t/>
            </a:r>
            <a:endParaRPr/>
          </a:p>
          <a:p>
            <a:pPr indent="0" lvl="0" marL="0" rtl="0" algn="l">
              <a:lnSpc>
                <a:spcPct val="100000"/>
              </a:lnSpc>
              <a:spcBef>
                <a:spcPts val="0"/>
              </a:spcBef>
              <a:spcAft>
                <a:spcPts val="0"/>
              </a:spcAft>
              <a:buSzPts val="1800"/>
              <a:buNone/>
            </a:pPr>
            <a:r>
              <a:rPr b="1" i="1" lang="en-US"/>
              <a:t>The Telescope Autofocuser Will</a:t>
            </a:r>
            <a:r>
              <a:rPr b="1" i="1" lang="en-US"/>
              <a:t>:</a:t>
            </a:r>
            <a:endParaRPr b="1" i="1"/>
          </a:p>
          <a:p>
            <a:pPr indent="-400050" lvl="0" marL="457200" rtl="0" algn="l">
              <a:lnSpc>
                <a:spcPct val="100000"/>
              </a:lnSpc>
              <a:spcBef>
                <a:spcPts val="0"/>
              </a:spcBef>
              <a:spcAft>
                <a:spcPts val="0"/>
              </a:spcAft>
              <a:buSzPts val="2700"/>
              <a:buChar char="•"/>
            </a:pPr>
            <a:r>
              <a:rPr lang="en-US" sz="2700"/>
              <a:t>Stream current images to dev board using an imager</a:t>
            </a:r>
            <a:endParaRPr sz="2700"/>
          </a:p>
          <a:p>
            <a:pPr indent="-400050" lvl="0" marL="457200" rtl="0" algn="l">
              <a:lnSpc>
                <a:spcPct val="100000"/>
              </a:lnSpc>
              <a:spcBef>
                <a:spcPts val="0"/>
              </a:spcBef>
              <a:spcAft>
                <a:spcPts val="0"/>
              </a:spcAft>
              <a:buSzPts val="2700"/>
              <a:buChar char="•"/>
            </a:pPr>
            <a:r>
              <a:rPr lang="en-US" sz="2700"/>
              <a:t>Autofocus using a stepper motor interface</a:t>
            </a:r>
            <a:endParaRPr sz="2700"/>
          </a:p>
          <a:p>
            <a:pPr indent="-400050" lvl="0" marL="457200" rtl="0" algn="l">
              <a:lnSpc>
                <a:spcPct val="100000"/>
              </a:lnSpc>
              <a:spcBef>
                <a:spcPts val="0"/>
              </a:spcBef>
              <a:spcAft>
                <a:spcPts val="0"/>
              </a:spcAft>
              <a:buSzPts val="2700"/>
              <a:buChar char="•"/>
            </a:pPr>
            <a:r>
              <a:rPr lang="en-US" sz="2700"/>
              <a:t>Display focused image post processing through a GUI</a:t>
            </a:r>
            <a:endParaRPr sz="2700"/>
          </a:p>
        </p:txBody>
      </p:sp>
      <p:sp>
        <p:nvSpPr>
          <p:cNvPr id="63" name="Google Shape;63;p2"/>
          <p:cNvSpPr txBox="1"/>
          <p:nvPr/>
        </p:nvSpPr>
        <p:spPr>
          <a:xfrm>
            <a:off x="4971350" y="6622175"/>
            <a:ext cx="4172700" cy="323100"/>
          </a:xfrm>
          <a:prstGeom prst="rect">
            <a:avLst/>
          </a:prstGeom>
          <a:noFill/>
          <a:ln>
            <a:noFill/>
          </a:ln>
        </p:spPr>
        <p:txBody>
          <a:bodyPr anchorCtr="0" anchor="t" bIns="91425" lIns="91425" spcFirstLastPara="1" rIns="91425" wrap="square" tIns="91425">
            <a:spAutoFit/>
          </a:bodyPr>
          <a:lstStyle/>
          <a:p>
            <a:pPr indent="0" lvl="0" marL="0" marR="0" rtl="0" algn="r">
              <a:lnSpc>
                <a:spcPct val="100000"/>
              </a:lnSpc>
              <a:spcBef>
                <a:spcPts val="0"/>
              </a:spcBef>
              <a:spcAft>
                <a:spcPts val="0"/>
              </a:spcAft>
              <a:buClr>
                <a:srgbClr val="000000"/>
              </a:buClr>
              <a:buSzPts val="900"/>
              <a:buFont typeface="Arial"/>
              <a:buNone/>
            </a:pPr>
            <a:r>
              <a:rPr b="0" i="0" lang="en-US" sz="900" u="none" cap="none" strike="noStrike">
                <a:solidFill>
                  <a:srgbClr val="000000"/>
                </a:solidFill>
                <a:latin typeface="Arial"/>
                <a:ea typeface="Arial"/>
                <a:cs typeface="Arial"/>
                <a:sym typeface="Arial"/>
              </a:rPr>
              <a:t>https://www.highpointscientific.com/apertura-6inch-f5-newtonian-ota-6f5n</a:t>
            </a:r>
            <a:endParaRPr b="0" i="0" sz="900" u="none" cap="none" strike="noStrike">
              <a:solidFill>
                <a:srgbClr val="000000"/>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g11f62f3e1d9_2_83"/>
          <p:cNvSpPr txBox="1"/>
          <p:nvPr>
            <p:ph type="title"/>
          </p:nvPr>
        </p:nvSpPr>
        <p:spPr>
          <a:xfrm>
            <a:off x="457200" y="1049177"/>
            <a:ext cx="8229600" cy="8037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3200"/>
              <a:buFont typeface="Arial"/>
              <a:buNone/>
            </a:pPr>
            <a:r>
              <a:rPr lang="en-US"/>
              <a:t>Validation Plan</a:t>
            </a:r>
            <a:endParaRPr/>
          </a:p>
        </p:txBody>
      </p:sp>
      <p:graphicFrame>
        <p:nvGraphicFramePr>
          <p:cNvPr id="226" name="Google Shape;226;g11f62f3e1d9_2_83"/>
          <p:cNvGraphicFramePr/>
          <p:nvPr/>
        </p:nvGraphicFramePr>
        <p:xfrm>
          <a:off x="346675" y="1720800"/>
          <a:ext cx="3000000" cy="3000000"/>
        </p:xfrm>
        <a:graphic>
          <a:graphicData uri="http://schemas.openxmlformats.org/drawingml/2006/table">
            <a:tbl>
              <a:tblPr>
                <a:noFill/>
                <a:tableStyleId>{46BB0DE9-3B6F-4D98-BA0A-7F1C4A5469D7}</a:tableStyleId>
              </a:tblPr>
              <a:tblGrid>
                <a:gridCol w="3225400"/>
                <a:gridCol w="5225250"/>
              </a:tblGrid>
              <a:tr h="474600">
                <a:tc>
                  <a:txBody>
                    <a:bodyPr/>
                    <a:lstStyle/>
                    <a:p>
                      <a:pPr indent="0" lvl="0" marL="0" marR="0" rtl="0" algn="ctr">
                        <a:lnSpc>
                          <a:spcPct val="100000"/>
                        </a:lnSpc>
                        <a:spcBef>
                          <a:spcPts val="0"/>
                        </a:spcBef>
                        <a:spcAft>
                          <a:spcPts val="0"/>
                        </a:spcAft>
                        <a:buClr>
                          <a:srgbClr val="000000"/>
                        </a:buClr>
                        <a:buSzPts val="1200"/>
                        <a:buFont typeface="Arial"/>
                        <a:buNone/>
                      </a:pPr>
                      <a:r>
                        <a:rPr b="1" lang="en-US" sz="1800" u="none" cap="none" strike="noStrike">
                          <a:solidFill>
                            <a:srgbClr val="FFFFFF"/>
                          </a:solidFill>
                        </a:rPr>
                        <a:t>Subsystem</a:t>
                      </a:r>
                      <a:endParaRPr b="1" sz="1800" u="none" cap="none" strike="noStrike">
                        <a:solidFill>
                          <a:srgbClr val="FFFFFF"/>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1"/>
                    </a:solidFill>
                  </a:tcPr>
                </a:tc>
                <a:tc>
                  <a:txBody>
                    <a:bodyPr/>
                    <a:lstStyle/>
                    <a:p>
                      <a:pPr indent="0" lvl="0" marL="0" marR="0" rtl="0" algn="ctr">
                        <a:lnSpc>
                          <a:spcPct val="100000"/>
                        </a:lnSpc>
                        <a:spcBef>
                          <a:spcPts val="0"/>
                        </a:spcBef>
                        <a:spcAft>
                          <a:spcPts val="0"/>
                        </a:spcAft>
                        <a:buClr>
                          <a:srgbClr val="000000"/>
                        </a:buClr>
                        <a:buSzPts val="1200"/>
                        <a:buFont typeface="Arial"/>
                        <a:buNone/>
                      </a:pPr>
                      <a:r>
                        <a:rPr b="1" lang="en-US" sz="1800" u="none" cap="none" strike="noStrike">
                          <a:solidFill>
                            <a:srgbClr val="FFFFFF"/>
                          </a:solidFill>
                        </a:rPr>
                        <a:t>Criteria</a:t>
                      </a:r>
                      <a:endParaRPr b="1" sz="1800" u="none" cap="none" strike="noStrike">
                        <a:solidFill>
                          <a:srgbClr val="FFFFFF"/>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000000"/>
                    </a:solidFill>
                  </a:tcPr>
                </a:tc>
              </a:tr>
              <a:tr h="1810875">
                <a:tc>
                  <a:txBody>
                    <a:bodyPr/>
                    <a:lstStyle/>
                    <a:p>
                      <a:pPr indent="0" lvl="0" marL="0" marR="0" rtl="0" algn="l">
                        <a:lnSpc>
                          <a:spcPct val="100000"/>
                        </a:lnSpc>
                        <a:spcBef>
                          <a:spcPts val="0"/>
                        </a:spcBef>
                        <a:spcAft>
                          <a:spcPts val="0"/>
                        </a:spcAft>
                        <a:buClr>
                          <a:srgbClr val="000000"/>
                        </a:buClr>
                        <a:buSzPts val="900"/>
                        <a:buFont typeface="Arial"/>
                        <a:buNone/>
                      </a:pPr>
                      <a:r>
                        <a:rPr b="1" i="1" lang="en-US" sz="1500" u="none" cap="none" strike="noStrike"/>
                        <a:t>Motors</a:t>
                      </a:r>
                      <a:endParaRPr b="1" i="1" sz="1500" u="none" cap="none" strike="noStrike"/>
                    </a:p>
                    <a:p>
                      <a:pPr indent="-323850" lvl="0" marL="457200" marR="0" rtl="0" algn="l">
                        <a:lnSpc>
                          <a:spcPct val="100000"/>
                        </a:lnSpc>
                        <a:spcBef>
                          <a:spcPts val="0"/>
                        </a:spcBef>
                        <a:spcAft>
                          <a:spcPts val="0"/>
                        </a:spcAft>
                        <a:buClr>
                          <a:srgbClr val="000000"/>
                        </a:buClr>
                        <a:buSzPts val="1500"/>
                        <a:buFont typeface="Arial"/>
                        <a:buAutoNum type="arabicPeriod"/>
                      </a:pPr>
                      <a:r>
                        <a:rPr lang="en-US" sz="1500" u="none" cap="none" strike="noStrike"/>
                        <a:t>Design Motor Mounts (CAD) </a:t>
                      </a:r>
                      <a:endParaRPr sz="1500" u="none" cap="none" strike="noStrike"/>
                    </a:p>
                    <a:p>
                      <a:pPr indent="-323850" lvl="0" marL="457200" marR="0" rtl="0" algn="l">
                        <a:lnSpc>
                          <a:spcPct val="100000"/>
                        </a:lnSpc>
                        <a:spcBef>
                          <a:spcPts val="0"/>
                        </a:spcBef>
                        <a:spcAft>
                          <a:spcPts val="0"/>
                        </a:spcAft>
                        <a:buClr>
                          <a:srgbClr val="000000"/>
                        </a:buClr>
                        <a:buSzPts val="1500"/>
                        <a:buFont typeface="Arial"/>
                        <a:buAutoNum type="arabicPeriod"/>
                      </a:pPr>
                      <a:r>
                        <a:rPr lang="en-US" sz="1500" u="none" cap="none" strike="noStrike"/>
                        <a:t>3D Print Motor Mounts </a:t>
                      </a:r>
                      <a:endParaRPr sz="1500" u="none" cap="none" strike="noStrike"/>
                    </a:p>
                    <a:p>
                      <a:pPr indent="-323850" lvl="0" marL="457200" marR="0" rtl="0" algn="l">
                        <a:lnSpc>
                          <a:spcPct val="100000"/>
                        </a:lnSpc>
                        <a:spcBef>
                          <a:spcPts val="0"/>
                        </a:spcBef>
                        <a:spcAft>
                          <a:spcPts val="0"/>
                        </a:spcAft>
                        <a:buClr>
                          <a:srgbClr val="000000"/>
                        </a:buClr>
                        <a:buSzPts val="1500"/>
                        <a:buFont typeface="Arial"/>
                        <a:buAutoNum type="arabicPeriod"/>
                      </a:pPr>
                      <a:r>
                        <a:rPr lang="en-US" sz="1500" u="none" cap="none" strike="noStrike"/>
                        <a:t>Design Stepper Motor PWM interface </a:t>
                      </a:r>
                      <a:endParaRPr sz="1500" u="none" cap="none" strike="noStrike"/>
                    </a:p>
                    <a:p>
                      <a:pPr indent="-323850" lvl="0" marL="457200" marR="0" rtl="0" algn="l">
                        <a:lnSpc>
                          <a:spcPct val="100000"/>
                        </a:lnSpc>
                        <a:spcBef>
                          <a:spcPts val="0"/>
                        </a:spcBef>
                        <a:spcAft>
                          <a:spcPts val="0"/>
                        </a:spcAft>
                        <a:buClr>
                          <a:srgbClr val="000000"/>
                        </a:buClr>
                        <a:buSzPts val="1500"/>
                        <a:buFont typeface="Arial"/>
                        <a:buAutoNum type="arabicPeriod"/>
                      </a:pPr>
                      <a:r>
                        <a:rPr lang="en-US" sz="1500" u="none" cap="none" strike="noStrike"/>
                        <a:t>Motor Quality </a:t>
                      </a:r>
                      <a:endParaRPr sz="1500" u="none" cap="none" strike="noStrike"/>
                    </a:p>
                    <a:p>
                      <a:pPr indent="0" lvl="0" marL="0" marR="0" rtl="0" algn="l">
                        <a:lnSpc>
                          <a:spcPct val="100000"/>
                        </a:lnSpc>
                        <a:spcBef>
                          <a:spcPts val="0"/>
                        </a:spcBef>
                        <a:spcAft>
                          <a:spcPts val="0"/>
                        </a:spcAft>
                        <a:buClr>
                          <a:srgbClr val="000000"/>
                        </a:buClr>
                        <a:buSzPts val="900"/>
                        <a:buFont typeface="Arial"/>
                        <a:buNone/>
                      </a:pPr>
                      <a:r>
                        <a:t/>
                      </a:r>
                      <a:endParaRPr sz="1500" u="none" cap="none" strike="noStrike"/>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323850" lvl="0" marL="457200" marR="0" rtl="0" algn="l">
                        <a:lnSpc>
                          <a:spcPct val="100000"/>
                        </a:lnSpc>
                        <a:spcBef>
                          <a:spcPts val="0"/>
                        </a:spcBef>
                        <a:spcAft>
                          <a:spcPts val="0"/>
                        </a:spcAft>
                        <a:buClr>
                          <a:srgbClr val="000000"/>
                        </a:buClr>
                        <a:buSzPts val="1500"/>
                        <a:buFont typeface="Arial"/>
                        <a:buAutoNum type="arabicPeriod"/>
                      </a:pPr>
                      <a:r>
                        <a:rPr lang="en-US" sz="1500" u="none" cap="none" strike="noStrike"/>
                        <a:t>Do dimensions operate within the constraints of the telescope?</a:t>
                      </a:r>
                      <a:endParaRPr sz="1500" u="none" cap="none" strike="noStrike"/>
                    </a:p>
                    <a:p>
                      <a:pPr indent="-323850" lvl="0" marL="457200" marR="0" rtl="0" algn="l">
                        <a:lnSpc>
                          <a:spcPct val="100000"/>
                        </a:lnSpc>
                        <a:spcBef>
                          <a:spcPts val="0"/>
                        </a:spcBef>
                        <a:spcAft>
                          <a:spcPts val="0"/>
                        </a:spcAft>
                        <a:buClr>
                          <a:srgbClr val="000000"/>
                        </a:buClr>
                        <a:buSzPts val="1500"/>
                        <a:buFont typeface="Arial"/>
                        <a:buAutoNum type="arabicPeriod"/>
                      </a:pPr>
                      <a:r>
                        <a:rPr lang="en-US" sz="1500" u="none" cap="none" strike="noStrike"/>
                        <a:t>Are parts the same dimensions as designed?</a:t>
                      </a:r>
                      <a:endParaRPr sz="1500" u="none" cap="none" strike="noStrike"/>
                    </a:p>
                    <a:p>
                      <a:pPr indent="-323850" lvl="0" marL="457200" marR="0" rtl="0" algn="l">
                        <a:lnSpc>
                          <a:spcPct val="100000"/>
                        </a:lnSpc>
                        <a:spcBef>
                          <a:spcPts val="0"/>
                        </a:spcBef>
                        <a:spcAft>
                          <a:spcPts val="0"/>
                        </a:spcAft>
                        <a:buClr>
                          <a:srgbClr val="000000"/>
                        </a:buClr>
                        <a:buSzPts val="1500"/>
                        <a:buFont typeface="Arial"/>
                        <a:buAutoNum type="arabicPeriod"/>
                      </a:pPr>
                      <a:r>
                        <a:rPr lang="en-US" sz="1500" u="none" cap="none" strike="noStrike"/>
                        <a:t>Does motor operate on specific speeds and positions?</a:t>
                      </a:r>
                      <a:endParaRPr sz="1500" u="none" cap="none" strike="noStrike"/>
                    </a:p>
                    <a:p>
                      <a:pPr indent="-323850" lvl="0" marL="457200" marR="0" rtl="0" algn="l">
                        <a:lnSpc>
                          <a:spcPct val="100000"/>
                        </a:lnSpc>
                        <a:spcBef>
                          <a:spcPts val="0"/>
                        </a:spcBef>
                        <a:spcAft>
                          <a:spcPts val="0"/>
                        </a:spcAft>
                        <a:buClr>
                          <a:srgbClr val="000000"/>
                        </a:buClr>
                        <a:buSzPts val="1500"/>
                        <a:buFont typeface="Arial"/>
                        <a:buAutoNum type="arabicPeriod"/>
                      </a:pPr>
                      <a:r>
                        <a:rPr lang="en-US" sz="1500" u="none" cap="none" strike="noStrike"/>
                        <a:t>Does motor operate without damaging the motor mount and assembly subsystem?</a:t>
                      </a:r>
                      <a:endParaRPr sz="1500" u="none" cap="none" strike="noStrike"/>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1882625">
                <a:tc>
                  <a:txBody>
                    <a:bodyPr/>
                    <a:lstStyle/>
                    <a:p>
                      <a:pPr indent="0" lvl="0" marL="0" marR="0" rtl="0" algn="l">
                        <a:lnSpc>
                          <a:spcPct val="100000"/>
                        </a:lnSpc>
                        <a:spcBef>
                          <a:spcPts val="0"/>
                        </a:spcBef>
                        <a:spcAft>
                          <a:spcPts val="0"/>
                        </a:spcAft>
                        <a:buClr>
                          <a:srgbClr val="000000"/>
                        </a:buClr>
                        <a:buSzPts val="900"/>
                        <a:buFont typeface="Arial"/>
                        <a:buNone/>
                      </a:pPr>
                      <a:r>
                        <a:rPr b="1" i="1" lang="en-US" sz="1500" u="none" cap="none" strike="noStrike"/>
                        <a:t>Imaging</a:t>
                      </a:r>
                      <a:endParaRPr b="1" i="1" sz="1500" u="none" cap="none" strike="noStrike"/>
                    </a:p>
                    <a:p>
                      <a:pPr indent="-323850" lvl="0" marL="457200" marR="0" rtl="0" algn="l">
                        <a:lnSpc>
                          <a:spcPct val="100000"/>
                        </a:lnSpc>
                        <a:spcBef>
                          <a:spcPts val="0"/>
                        </a:spcBef>
                        <a:spcAft>
                          <a:spcPts val="0"/>
                        </a:spcAft>
                        <a:buClr>
                          <a:srgbClr val="000000"/>
                        </a:buClr>
                        <a:buSzPts val="1500"/>
                        <a:buFont typeface="Arial"/>
                        <a:buAutoNum type="arabicPeriod"/>
                      </a:pPr>
                      <a:r>
                        <a:rPr lang="en-US" sz="1500" u="none" cap="none" strike="noStrike"/>
                        <a:t>Design Imager Mount (CAD) </a:t>
                      </a:r>
                      <a:endParaRPr sz="1500" u="none" cap="none" strike="noStrike"/>
                    </a:p>
                    <a:p>
                      <a:pPr indent="-323850" lvl="0" marL="457200" marR="0" rtl="0" algn="l">
                        <a:lnSpc>
                          <a:spcPct val="100000"/>
                        </a:lnSpc>
                        <a:spcBef>
                          <a:spcPts val="0"/>
                        </a:spcBef>
                        <a:spcAft>
                          <a:spcPts val="0"/>
                        </a:spcAft>
                        <a:buClr>
                          <a:srgbClr val="000000"/>
                        </a:buClr>
                        <a:buSzPts val="1500"/>
                        <a:buFont typeface="Arial"/>
                        <a:buAutoNum type="arabicPeriod"/>
                      </a:pPr>
                      <a:r>
                        <a:rPr lang="en-US" sz="1500" u="none" cap="none" strike="noStrike"/>
                        <a:t>3D Print Imager Mount </a:t>
                      </a:r>
                      <a:endParaRPr sz="1500" u="none" cap="none" strike="noStrike"/>
                    </a:p>
                    <a:p>
                      <a:pPr indent="-323850" lvl="0" marL="457200" marR="0" rtl="0" algn="l">
                        <a:lnSpc>
                          <a:spcPct val="100000"/>
                        </a:lnSpc>
                        <a:spcBef>
                          <a:spcPts val="0"/>
                        </a:spcBef>
                        <a:spcAft>
                          <a:spcPts val="0"/>
                        </a:spcAft>
                        <a:buClr>
                          <a:srgbClr val="000000"/>
                        </a:buClr>
                        <a:buSzPts val="1500"/>
                        <a:buFont typeface="Arial"/>
                        <a:buAutoNum type="arabicPeriod"/>
                      </a:pPr>
                      <a:r>
                        <a:rPr lang="en-US" sz="1500" u="none" cap="none" strike="noStrike"/>
                        <a:t>Image Quality </a:t>
                      </a:r>
                      <a:endParaRPr sz="1500" u="none" cap="none" strike="noStrike"/>
                    </a:p>
                    <a:p>
                      <a:pPr indent="-323850" lvl="0" marL="457200" marR="0" rtl="0" algn="l">
                        <a:lnSpc>
                          <a:spcPct val="100000"/>
                        </a:lnSpc>
                        <a:spcBef>
                          <a:spcPts val="0"/>
                        </a:spcBef>
                        <a:spcAft>
                          <a:spcPts val="0"/>
                        </a:spcAft>
                        <a:buClr>
                          <a:srgbClr val="000000"/>
                        </a:buClr>
                        <a:buSzPts val="1500"/>
                        <a:buFont typeface="Arial"/>
                        <a:buAutoNum type="arabicPeriod"/>
                      </a:pPr>
                      <a:r>
                        <a:rPr lang="en-US" sz="1500" u="none" cap="none" strike="noStrike"/>
                        <a:t>Design I/O Data Streaming Interface </a:t>
                      </a:r>
                      <a:endParaRPr sz="1500" u="none" cap="none" strike="noStrike"/>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323850" lvl="0" marL="457200" marR="0" rtl="0" algn="l">
                        <a:lnSpc>
                          <a:spcPct val="100000"/>
                        </a:lnSpc>
                        <a:spcBef>
                          <a:spcPts val="0"/>
                        </a:spcBef>
                        <a:spcAft>
                          <a:spcPts val="0"/>
                        </a:spcAft>
                        <a:buClr>
                          <a:srgbClr val="000000"/>
                        </a:buClr>
                        <a:buSzPts val="1500"/>
                        <a:buFont typeface="Arial"/>
                        <a:buAutoNum type="arabicPeriod"/>
                      </a:pPr>
                      <a:r>
                        <a:rPr lang="en-US" sz="1500" u="none" cap="none" strike="noStrike"/>
                        <a:t>Do dimensions operate within the constraints of the telescope?</a:t>
                      </a:r>
                      <a:endParaRPr sz="1500" u="none" cap="none" strike="noStrike"/>
                    </a:p>
                    <a:p>
                      <a:pPr indent="-323850" lvl="0" marL="457200" marR="0" rtl="0" algn="l">
                        <a:lnSpc>
                          <a:spcPct val="100000"/>
                        </a:lnSpc>
                        <a:spcBef>
                          <a:spcPts val="0"/>
                        </a:spcBef>
                        <a:spcAft>
                          <a:spcPts val="0"/>
                        </a:spcAft>
                        <a:buClr>
                          <a:srgbClr val="000000"/>
                        </a:buClr>
                        <a:buSzPts val="1500"/>
                        <a:buFont typeface="Arial"/>
                        <a:buAutoNum type="arabicPeriod"/>
                      </a:pPr>
                      <a:r>
                        <a:rPr lang="en-US" sz="1500" u="none" cap="none" strike="noStrike"/>
                        <a:t>Are parts the same dimensions as designed?</a:t>
                      </a:r>
                      <a:endParaRPr sz="1500" u="none" cap="none" strike="noStrike"/>
                    </a:p>
                    <a:p>
                      <a:pPr indent="-323850" lvl="0" marL="457200" marR="0" rtl="0" algn="l">
                        <a:lnSpc>
                          <a:spcPct val="100000"/>
                        </a:lnSpc>
                        <a:spcBef>
                          <a:spcPts val="0"/>
                        </a:spcBef>
                        <a:spcAft>
                          <a:spcPts val="0"/>
                        </a:spcAft>
                        <a:buClr>
                          <a:srgbClr val="000000"/>
                        </a:buClr>
                        <a:buSzPts val="1500"/>
                        <a:buFont typeface="Arial"/>
                        <a:buAutoNum type="arabicPeriod"/>
                      </a:pPr>
                      <a:r>
                        <a:rPr lang="en-US" sz="1500" u="none" cap="none" strike="noStrike"/>
                        <a:t>Does image fit desired image specifications (resolution, pixel width)</a:t>
                      </a:r>
                      <a:endParaRPr sz="1500" u="none" cap="none" strike="noStrike"/>
                    </a:p>
                    <a:p>
                      <a:pPr indent="-323850" lvl="0" marL="457200" marR="0" rtl="0" algn="l">
                        <a:lnSpc>
                          <a:spcPct val="100000"/>
                        </a:lnSpc>
                        <a:spcBef>
                          <a:spcPts val="0"/>
                        </a:spcBef>
                        <a:spcAft>
                          <a:spcPts val="0"/>
                        </a:spcAft>
                        <a:buClr>
                          <a:srgbClr val="000000"/>
                        </a:buClr>
                        <a:buSzPts val="1500"/>
                        <a:buFont typeface="Arial"/>
                        <a:buAutoNum type="arabicPeriod"/>
                      </a:pPr>
                      <a:r>
                        <a:rPr lang="en-US" sz="1500" u="none" cap="none" strike="noStrike"/>
                        <a:t>Can imager receive an image and transmit to Raspberry Pi</a:t>
                      </a:r>
                      <a:endParaRPr sz="1500" u="none" cap="none" strike="noStrike"/>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g124be0e517f_0_6"/>
          <p:cNvSpPr txBox="1"/>
          <p:nvPr>
            <p:ph type="title"/>
          </p:nvPr>
        </p:nvSpPr>
        <p:spPr>
          <a:xfrm>
            <a:off x="457200" y="1049177"/>
            <a:ext cx="8229600" cy="8037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a:t>Remaining Tasks</a:t>
            </a:r>
            <a:endParaRPr/>
          </a:p>
        </p:txBody>
      </p:sp>
      <p:graphicFrame>
        <p:nvGraphicFramePr>
          <p:cNvPr id="232" name="Google Shape;232;g124be0e517f_0_6"/>
          <p:cNvGraphicFramePr/>
          <p:nvPr/>
        </p:nvGraphicFramePr>
        <p:xfrm>
          <a:off x="232588" y="1736650"/>
          <a:ext cx="3000000" cy="3000000"/>
        </p:xfrm>
        <a:graphic>
          <a:graphicData uri="http://schemas.openxmlformats.org/drawingml/2006/table">
            <a:tbl>
              <a:tblPr>
                <a:noFill/>
                <a:tableStyleId>{46BB0DE9-3B6F-4D98-BA0A-7F1C4A5469D7}</a:tableStyleId>
              </a:tblPr>
              <a:tblGrid>
                <a:gridCol w="3279100"/>
                <a:gridCol w="5492775"/>
              </a:tblGrid>
              <a:tr h="1124625">
                <a:tc>
                  <a:txBody>
                    <a:bodyPr/>
                    <a:lstStyle/>
                    <a:p>
                      <a:pPr indent="0" lvl="0" marL="0" marR="0" rtl="0" algn="ctr">
                        <a:lnSpc>
                          <a:spcPct val="100000"/>
                        </a:lnSpc>
                        <a:spcBef>
                          <a:spcPts val="0"/>
                        </a:spcBef>
                        <a:spcAft>
                          <a:spcPts val="0"/>
                        </a:spcAft>
                        <a:buClr>
                          <a:srgbClr val="000000"/>
                        </a:buClr>
                        <a:buSzPts val="1600"/>
                        <a:buFont typeface="Arial"/>
                        <a:buNone/>
                      </a:pPr>
                      <a:r>
                        <a:rPr lang="en-US" sz="2400"/>
                        <a:t>Motor Assembly</a:t>
                      </a:r>
                      <a:endParaRPr sz="2400" u="none" cap="none" strike="noStrike"/>
                    </a:p>
                  </a:txBody>
                  <a:tcPr marT="91425" marB="91425" marR="91425" marL="91425" anchor="ctr">
                    <a:solidFill>
                      <a:srgbClr val="EFEFEF"/>
                    </a:solidFill>
                  </a:tcPr>
                </a:tc>
                <a:tc>
                  <a:txBody>
                    <a:bodyPr/>
                    <a:lstStyle/>
                    <a:p>
                      <a:pPr indent="-323850" lvl="1" marL="742950" marR="0" rtl="0" algn="l">
                        <a:lnSpc>
                          <a:spcPct val="100000"/>
                        </a:lnSpc>
                        <a:spcBef>
                          <a:spcPts val="0"/>
                        </a:spcBef>
                        <a:spcAft>
                          <a:spcPts val="0"/>
                        </a:spcAft>
                        <a:buClr>
                          <a:schemeClr val="dk1"/>
                        </a:buClr>
                        <a:buSzPts val="2400"/>
                        <a:buFont typeface="Arial"/>
                        <a:buChar char="–"/>
                      </a:pPr>
                      <a:r>
                        <a:rPr lang="en-US" sz="2400">
                          <a:solidFill>
                            <a:schemeClr val="dk1"/>
                          </a:solidFill>
                        </a:rPr>
                        <a:t>Software v</a:t>
                      </a:r>
                      <a:r>
                        <a:rPr lang="en-US" sz="2400">
                          <a:solidFill>
                            <a:schemeClr val="dk1"/>
                          </a:solidFill>
                        </a:rPr>
                        <a:t>alidation</a:t>
                      </a:r>
                      <a:endParaRPr sz="2400" u="none" cap="none" strike="noStrike">
                        <a:solidFill>
                          <a:schemeClr val="dk1"/>
                        </a:solidFill>
                      </a:endParaRPr>
                    </a:p>
                  </a:txBody>
                  <a:tcPr marT="91425" marB="91425" marR="91425" marL="91425"/>
                </a:tc>
              </a:tr>
              <a:tr h="735150">
                <a:tc>
                  <a:txBody>
                    <a:bodyPr/>
                    <a:lstStyle/>
                    <a:p>
                      <a:pPr indent="0" lvl="0" marL="0" marR="0" rtl="0" algn="ctr">
                        <a:lnSpc>
                          <a:spcPct val="100000"/>
                        </a:lnSpc>
                        <a:spcBef>
                          <a:spcPts val="0"/>
                        </a:spcBef>
                        <a:spcAft>
                          <a:spcPts val="0"/>
                        </a:spcAft>
                        <a:buClr>
                          <a:srgbClr val="000000"/>
                        </a:buClr>
                        <a:buSzPts val="1600"/>
                        <a:buFont typeface="Arial"/>
                        <a:buNone/>
                      </a:pPr>
                      <a:r>
                        <a:rPr lang="en-US" sz="2400"/>
                        <a:t>Image Processing</a:t>
                      </a:r>
                      <a:endParaRPr sz="2400" u="none" cap="none" strike="noStrike"/>
                    </a:p>
                  </a:txBody>
                  <a:tcPr marT="91425" marB="91425" marR="91425" marL="91425" anchor="ctr">
                    <a:solidFill>
                      <a:srgbClr val="EFEFEF"/>
                    </a:solidFill>
                  </a:tcPr>
                </a:tc>
                <a:tc>
                  <a:txBody>
                    <a:bodyPr/>
                    <a:lstStyle/>
                    <a:p>
                      <a:pPr indent="-323850" lvl="1" marL="742950" marR="0" rtl="0" algn="l">
                        <a:lnSpc>
                          <a:spcPct val="100000"/>
                        </a:lnSpc>
                        <a:spcBef>
                          <a:spcPts val="0"/>
                        </a:spcBef>
                        <a:spcAft>
                          <a:spcPts val="0"/>
                        </a:spcAft>
                        <a:buClr>
                          <a:schemeClr val="dk1"/>
                        </a:buClr>
                        <a:buSzPts val="2400"/>
                        <a:buFont typeface="Arial"/>
                        <a:buChar char="–"/>
                      </a:pPr>
                      <a:r>
                        <a:rPr lang="en-US" sz="2400"/>
                        <a:t>Finish designing the GUI</a:t>
                      </a:r>
                      <a:endParaRPr sz="2400" u="none" cap="none" strike="noStrike"/>
                    </a:p>
                  </a:txBody>
                  <a:tcPr marT="91425" marB="91425" marR="91425" marL="91425"/>
                </a:tc>
              </a:tr>
              <a:tr h="1078425">
                <a:tc>
                  <a:txBody>
                    <a:bodyPr/>
                    <a:lstStyle/>
                    <a:p>
                      <a:pPr indent="0" lvl="0" marL="0" marR="0" rtl="0" algn="ctr">
                        <a:lnSpc>
                          <a:spcPct val="100000"/>
                        </a:lnSpc>
                        <a:spcBef>
                          <a:spcPts val="0"/>
                        </a:spcBef>
                        <a:spcAft>
                          <a:spcPts val="0"/>
                        </a:spcAft>
                        <a:buClr>
                          <a:srgbClr val="000000"/>
                        </a:buClr>
                        <a:buSzPts val="1600"/>
                        <a:buFont typeface="Arial"/>
                        <a:buNone/>
                      </a:pPr>
                      <a:r>
                        <a:rPr lang="en-US" sz="2400"/>
                        <a:t>Power Supply</a:t>
                      </a:r>
                      <a:endParaRPr sz="2400" u="none" cap="none" strike="noStrike"/>
                    </a:p>
                  </a:txBody>
                  <a:tcPr marT="91425" marB="91425" marR="91425" marL="91425" anchor="ctr">
                    <a:solidFill>
                      <a:srgbClr val="EFEFEF"/>
                    </a:solidFill>
                  </a:tcPr>
                </a:tc>
                <a:tc>
                  <a:txBody>
                    <a:bodyPr/>
                    <a:lstStyle/>
                    <a:p>
                      <a:pPr indent="-323850" lvl="1" marL="742950" marR="0" rtl="0" algn="l">
                        <a:lnSpc>
                          <a:spcPct val="100000"/>
                        </a:lnSpc>
                        <a:spcBef>
                          <a:spcPts val="0"/>
                        </a:spcBef>
                        <a:spcAft>
                          <a:spcPts val="0"/>
                        </a:spcAft>
                        <a:buClr>
                          <a:schemeClr val="dk1"/>
                        </a:buClr>
                        <a:buSzPts val="2400"/>
                        <a:buFont typeface="Arial"/>
                        <a:buChar char="–"/>
                      </a:pPr>
                      <a:r>
                        <a:rPr lang="en-US" sz="2400">
                          <a:solidFill>
                            <a:schemeClr val="dk1"/>
                          </a:solidFill>
                        </a:rPr>
                        <a:t>Assemble designed circuit on perfboard</a:t>
                      </a:r>
                      <a:endParaRPr sz="2400" u="none" cap="none" strike="noStrike"/>
                    </a:p>
                  </a:txBody>
                  <a:tcPr marT="91425" marB="91425" marR="91425" marL="91425"/>
                </a:tc>
              </a:tr>
              <a:tr h="735150">
                <a:tc>
                  <a:txBody>
                    <a:bodyPr/>
                    <a:lstStyle/>
                    <a:p>
                      <a:pPr indent="0" lvl="0" marL="0" marR="0" rtl="0" algn="ctr">
                        <a:lnSpc>
                          <a:spcPct val="100000"/>
                        </a:lnSpc>
                        <a:spcBef>
                          <a:spcPts val="0"/>
                        </a:spcBef>
                        <a:spcAft>
                          <a:spcPts val="0"/>
                        </a:spcAft>
                        <a:buClr>
                          <a:srgbClr val="000000"/>
                        </a:buClr>
                        <a:buSzPts val="1600"/>
                        <a:buFont typeface="Arial"/>
                        <a:buNone/>
                      </a:pPr>
                      <a:r>
                        <a:rPr lang="en-US" sz="2400"/>
                        <a:t>Imager Assembly</a:t>
                      </a:r>
                      <a:endParaRPr sz="2400" u="none" cap="none" strike="noStrike"/>
                    </a:p>
                  </a:txBody>
                  <a:tcPr marT="91425" marB="91425" marR="91425" marL="91425" anchor="ctr">
                    <a:solidFill>
                      <a:srgbClr val="EFEFEF"/>
                    </a:solidFill>
                  </a:tcPr>
                </a:tc>
                <a:tc>
                  <a:txBody>
                    <a:bodyPr/>
                    <a:lstStyle/>
                    <a:p>
                      <a:pPr indent="-323850" lvl="1" marL="742950" rtl="0" algn="l">
                        <a:spcBef>
                          <a:spcPts val="0"/>
                        </a:spcBef>
                        <a:spcAft>
                          <a:spcPts val="0"/>
                        </a:spcAft>
                        <a:buClr>
                          <a:schemeClr val="dk1"/>
                        </a:buClr>
                        <a:buSzPts val="2400"/>
                        <a:buChar char="–"/>
                      </a:pPr>
                      <a:r>
                        <a:rPr lang="en-US" sz="2400">
                          <a:solidFill>
                            <a:schemeClr val="dk1"/>
                          </a:solidFill>
                        </a:rPr>
                        <a:t>Fasten final model with previous existing bolts</a:t>
                      </a:r>
                      <a:endParaRPr sz="2400"/>
                    </a:p>
                  </a:txBody>
                  <a:tcPr marT="91425" marB="91425" marR="91425" marL="91425"/>
                </a:tc>
              </a:tr>
            </a:tbl>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g124be4d7cb9_2_6"/>
          <p:cNvSpPr txBox="1"/>
          <p:nvPr>
            <p:ph type="title"/>
          </p:nvPr>
        </p:nvSpPr>
        <p:spPr>
          <a:xfrm>
            <a:off x="457200" y="1049177"/>
            <a:ext cx="8229600" cy="8037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a:t>ECEN 404 Goals</a:t>
            </a:r>
            <a:endParaRPr/>
          </a:p>
        </p:txBody>
      </p:sp>
      <p:graphicFrame>
        <p:nvGraphicFramePr>
          <p:cNvPr id="238" name="Google Shape;238;g124be4d7cb9_2_6"/>
          <p:cNvGraphicFramePr/>
          <p:nvPr/>
        </p:nvGraphicFramePr>
        <p:xfrm>
          <a:off x="232588" y="1736650"/>
          <a:ext cx="3000000" cy="3000000"/>
        </p:xfrm>
        <a:graphic>
          <a:graphicData uri="http://schemas.openxmlformats.org/drawingml/2006/table">
            <a:tbl>
              <a:tblPr>
                <a:noFill/>
                <a:tableStyleId>{46BB0DE9-3B6F-4D98-BA0A-7F1C4A5469D7}</a:tableStyleId>
              </a:tblPr>
              <a:tblGrid>
                <a:gridCol w="3147025"/>
                <a:gridCol w="5624850"/>
              </a:tblGrid>
              <a:tr h="1236800">
                <a:tc>
                  <a:txBody>
                    <a:bodyPr/>
                    <a:lstStyle/>
                    <a:p>
                      <a:pPr indent="0" lvl="0" marL="0" marR="0" rtl="0" algn="ctr">
                        <a:lnSpc>
                          <a:spcPct val="100000"/>
                        </a:lnSpc>
                        <a:spcBef>
                          <a:spcPts val="0"/>
                        </a:spcBef>
                        <a:spcAft>
                          <a:spcPts val="0"/>
                        </a:spcAft>
                        <a:buClr>
                          <a:srgbClr val="000000"/>
                        </a:buClr>
                        <a:buSzPts val="1600"/>
                        <a:buFont typeface="Arial"/>
                        <a:buNone/>
                      </a:pPr>
                      <a:r>
                        <a:rPr lang="en-US" sz="2400"/>
                        <a:t>Motor Assembly</a:t>
                      </a:r>
                      <a:endParaRPr sz="2400" u="none" cap="none" strike="noStrike"/>
                    </a:p>
                  </a:txBody>
                  <a:tcPr marT="91425" marB="91425" marR="91425" marL="91425" anchor="ctr">
                    <a:solidFill>
                      <a:srgbClr val="EFEFEF"/>
                    </a:solidFill>
                  </a:tcPr>
                </a:tc>
                <a:tc>
                  <a:txBody>
                    <a:bodyPr/>
                    <a:lstStyle/>
                    <a:p>
                      <a:pPr indent="-323850" lvl="1" marL="742950" marR="0" rtl="0" algn="l">
                        <a:lnSpc>
                          <a:spcPct val="100000"/>
                        </a:lnSpc>
                        <a:spcBef>
                          <a:spcPts val="0"/>
                        </a:spcBef>
                        <a:spcAft>
                          <a:spcPts val="0"/>
                        </a:spcAft>
                        <a:buClr>
                          <a:schemeClr val="dk1"/>
                        </a:buClr>
                        <a:buSzPts val="2400"/>
                        <a:buFont typeface="Arial"/>
                        <a:buChar char="–"/>
                      </a:pPr>
                      <a:r>
                        <a:rPr lang="en-US" sz="2400">
                          <a:solidFill>
                            <a:schemeClr val="dk1"/>
                          </a:solidFill>
                        </a:rPr>
                        <a:t>Interface stepper to GUI backend interactions</a:t>
                      </a:r>
                      <a:endParaRPr sz="2400">
                        <a:solidFill>
                          <a:schemeClr val="dk1"/>
                        </a:solidFill>
                      </a:endParaRPr>
                    </a:p>
                    <a:p>
                      <a:pPr indent="-323850" lvl="1" marL="742950" marR="0" rtl="0" algn="l">
                        <a:lnSpc>
                          <a:spcPct val="100000"/>
                        </a:lnSpc>
                        <a:spcBef>
                          <a:spcPts val="0"/>
                        </a:spcBef>
                        <a:spcAft>
                          <a:spcPts val="0"/>
                        </a:spcAft>
                        <a:buClr>
                          <a:schemeClr val="dk1"/>
                        </a:buClr>
                        <a:buSzPts val="2400"/>
                        <a:buChar char="–"/>
                      </a:pPr>
                      <a:r>
                        <a:rPr lang="en-US" sz="2400">
                          <a:solidFill>
                            <a:schemeClr val="dk1"/>
                          </a:solidFill>
                        </a:rPr>
                        <a:t>Dampened step modulations</a:t>
                      </a:r>
                      <a:endParaRPr sz="2400">
                        <a:solidFill>
                          <a:schemeClr val="dk1"/>
                        </a:solidFill>
                      </a:endParaRPr>
                    </a:p>
                  </a:txBody>
                  <a:tcPr marT="91425" marB="91425" marR="91425" marL="91425"/>
                </a:tc>
              </a:tr>
              <a:tr h="735150">
                <a:tc>
                  <a:txBody>
                    <a:bodyPr/>
                    <a:lstStyle/>
                    <a:p>
                      <a:pPr indent="0" lvl="0" marL="0" marR="0" rtl="0" algn="ctr">
                        <a:lnSpc>
                          <a:spcPct val="100000"/>
                        </a:lnSpc>
                        <a:spcBef>
                          <a:spcPts val="0"/>
                        </a:spcBef>
                        <a:spcAft>
                          <a:spcPts val="0"/>
                        </a:spcAft>
                        <a:buClr>
                          <a:srgbClr val="000000"/>
                        </a:buClr>
                        <a:buSzPts val="1600"/>
                        <a:buFont typeface="Arial"/>
                        <a:buNone/>
                      </a:pPr>
                      <a:r>
                        <a:rPr lang="en-US" sz="2400"/>
                        <a:t>Image Processing</a:t>
                      </a:r>
                      <a:endParaRPr sz="2400" u="none" cap="none" strike="noStrike"/>
                    </a:p>
                  </a:txBody>
                  <a:tcPr marT="91425" marB="91425" marR="91425" marL="91425" anchor="ctr">
                    <a:solidFill>
                      <a:srgbClr val="EFEFEF"/>
                    </a:solidFill>
                  </a:tcPr>
                </a:tc>
                <a:tc>
                  <a:txBody>
                    <a:bodyPr/>
                    <a:lstStyle/>
                    <a:p>
                      <a:pPr indent="-323850" lvl="1" marL="742950" marR="0" rtl="0" algn="l">
                        <a:lnSpc>
                          <a:spcPct val="100000"/>
                        </a:lnSpc>
                        <a:spcBef>
                          <a:spcPts val="0"/>
                        </a:spcBef>
                        <a:spcAft>
                          <a:spcPts val="0"/>
                        </a:spcAft>
                        <a:buClr>
                          <a:schemeClr val="dk1"/>
                        </a:buClr>
                        <a:buSzPts val="2400"/>
                        <a:buFont typeface="Arial"/>
                        <a:buChar char="–"/>
                      </a:pPr>
                      <a:r>
                        <a:rPr lang="en-US" sz="2400">
                          <a:solidFill>
                            <a:schemeClr val="dk1"/>
                          </a:solidFill>
                        </a:rPr>
                        <a:t>Integrate a GUI that will display processed images</a:t>
                      </a:r>
                      <a:endParaRPr sz="2400">
                        <a:solidFill>
                          <a:schemeClr val="dk1"/>
                        </a:solidFill>
                      </a:endParaRPr>
                    </a:p>
                    <a:p>
                      <a:pPr indent="-323850" lvl="1" marL="742950" marR="0" rtl="0" algn="l">
                        <a:lnSpc>
                          <a:spcPct val="100000"/>
                        </a:lnSpc>
                        <a:spcBef>
                          <a:spcPts val="0"/>
                        </a:spcBef>
                        <a:spcAft>
                          <a:spcPts val="0"/>
                        </a:spcAft>
                        <a:buClr>
                          <a:schemeClr val="dk1"/>
                        </a:buClr>
                        <a:buSzPts val="2400"/>
                        <a:buChar char="–"/>
                      </a:pPr>
                      <a:r>
                        <a:rPr lang="en-US" sz="2400">
                          <a:solidFill>
                            <a:schemeClr val="dk1"/>
                          </a:solidFill>
                        </a:rPr>
                        <a:t>Random client </a:t>
                      </a:r>
                      <a:r>
                        <a:rPr lang="en-US" sz="2400">
                          <a:solidFill>
                            <a:schemeClr val="dk1"/>
                          </a:solidFill>
                        </a:rPr>
                        <a:t>assessment</a:t>
                      </a:r>
                      <a:endParaRPr sz="2400">
                        <a:solidFill>
                          <a:schemeClr val="dk1"/>
                        </a:solidFill>
                      </a:endParaRPr>
                    </a:p>
                  </a:txBody>
                  <a:tcPr marT="91425" marB="91425" marR="91425" marL="91425"/>
                </a:tc>
              </a:tr>
              <a:tr h="691650">
                <a:tc>
                  <a:txBody>
                    <a:bodyPr/>
                    <a:lstStyle/>
                    <a:p>
                      <a:pPr indent="0" lvl="0" marL="0" marR="0" rtl="0" algn="ctr">
                        <a:lnSpc>
                          <a:spcPct val="100000"/>
                        </a:lnSpc>
                        <a:spcBef>
                          <a:spcPts val="0"/>
                        </a:spcBef>
                        <a:spcAft>
                          <a:spcPts val="0"/>
                        </a:spcAft>
                        <a:buClr>
                          <a:srgbClr val="000000"/>
                        </a:buClr>
                        <a:buSzPts val="1600"/>
                        <a:buFont typeface="Arial"/>
                        <a:buNone/>
                      </a:pPr>
                      <a:r>
                        <a:rPr lang="en-US" sz="2400"/>
                        <a:t>Power Supply</a:t>
                      </a:r>
                      <a:endParaRPr sz="2400" u="none" cap="none" strike="noStrike"/>
                    </a:p>
                  </a:txBody>
                  <a:tcPr marT="91425" marB="91425" marR="91425" marL="91425" anchor="ctr">
                    <a:solidFill>
                      <a:srgbClr val="EFEFEF"/>
                    </a:solidFill>
                  </a:tcPr>
                </a:tc>
                <a:tc>
                  <a:txBody>
                    <a:bodyPr/>
                    <a:lstStyle/>
                    <a:p>
                      <a:pPr indent="-323850" lvl="1" marL="742950" rtl="0" algn="l">
                        <a:spcBef>
                          <a:spcPts val="0"/>
                        </a:spcBef>
                        <a:spcAft>
                          <a:spcPts val="0"/>
                        </a:spcAft>
                        <a:buClr>
                          <a:schemeClr val="dk1"/>
                        </a:buClr>
                        <a:buSzPts val="2400"/>
                        <a:buChar char="–"/>
                      </a:pPr>
                      <a:r>
                        <a:rPr lang="en-US" sz="2400">
                          <a:solidFill>
                            <a:schemeClr val="dk1"/>
                          </a:solidFill>
                        </a:rPr>
                        <a:t>Design PCB board that will replace ICs</a:t>
                      </a:r>
                      <a:endParaRPr sz="2400"/>
                    </a:p>
                  </a:txBody>
                  <a:tcPr marT="91425" marB="91425" marR="91425" marL="91425"/>
                </a:tc>
              </a:tr>
              <a:tr h="735150">
                <a:tc>
                  <a:txBody>
                    <a:bodyPr/>
                    <a:lstStyle/>
                    <a:p>
                      <a:pPr indent="0" lvl="0" marL="0" marR="0" rtl="0" algn="ctr">
                        <a:lnSpc>
                          <a:spcPct val="100000"/>
                        </a:lnSpc>
                        <a:spcBef>
                          <a:spcPts val="0"/>
                        </a:spcBef>
                        <a:spcAft>
                          <a:spcPts val="0"/>
                        </a:spcAft>
                        <a:buClr>
                          <a:srgbClr val="000000"/>
                        </a:buClr>
                        <a:buSzPts val="1600"/>
                        <a:buFont typeface="Arial"/>
                        <a:buNone/>
                      </a:pPr>
                      <a:r>
                        <a:rPr lang="en-US" sz="2400"/>
                        <a:t>Imager Assembly</a:t>
                      </a:r>
                      <a:endParaRPr sz="2400" u="none" cap="none" strike="noStrike"/>
                    </a:p>
                  </a:txBody>
                  <a:tcPr marT="91425" marB="91425" marR="91425" marL="91425" anchor="ctr">
                    <a:solidFill>
                      <a:srgbClr val="EFEFEF"/>
                    </a:solidFill>
                  </a:tcPr>
                </a:tc>
                <a:tc>
                  <a:txBody>
                    <a:bodyPr/>
                    <a:lstStyle/>
                    <a:p>
                      <a:pPr indent="-323850" lvl="1" marL="742950" rtl="0" algn="l">
                        <a:spcBef>
                          <a:spcPts val="0"/>
                        </a:spcBef>
                        <a:spcAft>
                          <a:spcPts val="0"/>
                        </a:spcAft>
                        <a:buClr>
                          <a:schemeClr val="dk1"/>
                        </a:buClr>
                        <a:buSzPts val="2400"/>
                        <a:buChar char="–"/>
                      </a:pPr>
                      <a:r>
                        <a:rPr lang="en-US" sz="2400">
                          <a:solidFill>
                            <a:schemeClr val="dk1"/>
                          </a:solidFill>
                        </a:rPr>
                        <a:t>Obtain </a:t>
                      </a:r>
                      <a:r>
                        <a:rPr lang="en-US" sz="2400">
                          <a:solidFill>
                            <a:schemeClr val="dk1"/>
                          </a:solidFill>
                        </a:rPr>
                        <a:t>planetary</a:t>
                      </a:r>
                      <a:r>
                        <a:rPr lang="en-US" sz="2400">
                          <a:solidFill>
                            <a:schemeClr val="dk1"/>
                          </a:solidFill>
                        </a:rPr>
                        <a:t> images via the Newtonian telescope</a:t>
                      </a:r>
                      <a:endParaRPr sz="2400">
                        <a:solidFill>
                          <a:schemeClr val="dk1"/>
                        </a:solidFill>
                      </a:endParaRPr>
                    </a:p>
                    <a:p>
                      <a:pPr indent="-323850" lvl="1" marL="742950" rtl="0" algn="l">
                        <a:spcBef>
                          <a:spcPts val="0"/>
                        </a:spcBef>
                        <a:spcAft>
                          <a:spcPts val="0"/>
                        </a:spcAft>
                        <a:buClr>
                          <a:schemeClr val="dk1"/>
                        </a:buClr>
                        <a:buSzPts val="2400"/>
                        <a:buChar char="–"/>
                      </a:pPr>
                      <a:r>
                        <a:rPr lang="en-US" sz="2400">
                          <a:solidFill>
                            <a:schemeClr val="dk1"/>
                          </a:solidFill>
                        </a:rPr>
                        <a:t>Implement telescope mounting across all subsystems</a:t>
                      </a:r>
                      <a:endParaRPr sz="2400">
                        <a:solidFill>
                          <a:schemeClr val="dk1"/>
                        </a:solidFill>
                      </a:endParaRPr>
                    </a:p>
                  </a:txBody>
                  <a:tcPr marT="91425" marB="91425" marR="91425" marL="91425"/>
                </a:tc>
              </a:tr>
            </a:tbl>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g11400bc25cf_2_3"/>
          <p:cNvSpPr txBox="1"/>
          <p:nvPr>
            <p:ph type="title"/>
          </p:nvPr>
        </p:nvSpPr>
        <p:spPr>
          <a:xfrm>
            <a:off x="457200" y="2900649"/>
            <a:ext cx="822960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4000"/>
              <a:buNone/>
            </a:pPr>
            <a:r>
              <a:rPr lang="en-US" sz="7200"/>
              <a:t>Q/A</a:t>
            </a:r>
            <a:endParaRPr sz="72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pic>
        <p:nvPicPr>
          <p:cNvPr id="68" name="Google Shape;68;g11400bc25cf_0_6"/>
          <p:cNvPicPr preferRelativeResize="0"/>
          <p:nvPr/>
        </p:nvPicPr>
        <p:blipFill rotWithShape="1">
          <a:blip r:embed="rId3">
            <a:alphaModFix/>
          </a:blip>
          <a:srcRect b="0" l="0" r="0" t="0"/>
          <a:stretch/>
        </p:blipFill>
        <p:spPr>
          <a:xfrm>
            <a:off x="1264474" y="1970525"/>
            <a:ext cx="6796750" cy="4425624"/>
          </a:xfrm>
          <a:prstGeom prst="rect">
            <a:avLst/>
          </a:prstGeom>
          <a:noFill/>
          <a:ln cap="flat" cmpd="sng" w="9525">
            <a:solidFill>
              <a:schemeClr val="dk1"/>
            </a:solidFill>
            <a:prstDash val="solid"/>
            <a:round/>
            <a:headEnd len="sm" w="sm" type="none"/>
            <a:tailEnd len="sm" w="sm" type="none"/>
          </a:ln>
        </p:spPr>
      </p:pic>
      <p:sp>
        <p:nvSpPr>
          <p:cNvPr id="69" name="Google Shape;69;g11400bc25cf_0_6"/>
          <p:cNvSpPr txBox="1"/>
          <p:nvPr>
            <p:ph type="title"/>
          </p:nvPr>
        </p:nvSpPr>
        <p:spPr>
          <a:xfrm>
            <a:off x="457200" y="1049177"/>
            <a:ext cx="8229600" cy="8037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3200"/>
              <a:buFont typeface="Arial"/>
              <a:buNone/>
            </a:pPr>
            <a:r>
              <a:rPr lang="en-US"/>
              <a:t>Project Design </a:t>
            </a:r>
            <a:endParaRPr>
              <a:solidFill>
                <a:srgbClr val="FF0000"/>
              </a:solidFill>
            </a:endParaRPr>
          </a:p>
        </p:txBody>
      </p:sp>
      <p:cxnSp>
        <p:nvCxnSpPr>
          <p:cNvPr id="70" name="Google Shape;70;g11400bc25cf_0_6"/>
          <p:cNvCxnSpPr/>
          <p:nvPr/>
        </p:nvCxnSpPr>
        <p:spPr>
          <a:xfrm flipH="1" rot="10800000">
            <a:off x="2020125" y="3724175"/>
            <a:ext cx="900" cy="1203600"/>
          </a:xfrm>
          <a:prstGeom prst="straightConnector1">
            <a:avLst/>
          </a:prstGeom>
          <a:noFill/>
          <a:ln cap="flat" cmpd="sng" w="9525">
            <a:solidFill>
              <a:schemeClr val="dk1"/>
            </a:solidFill>
            <a:prstDash val="solid"/>
            <a:round/>
            <a:headEnd len="med" w="med" type="none"/>
            <a:tailEnd len="med" w="med" type="none"/>
          </a:ln>
        </p:spPr>
      </p:cxnSp>
      <p:cxnSp>
        <p:nvCxnSpPr>
          <p:cNvPr id="71" name="Google Shape;71;g11400bc25cf_0_6"/>
          <p:cNvCxnSpPr/>
          <p:nvPr/>
        </p:nvCxnSpPr>
        <p:spPr>
          <a:xfrm flipH="1" rot="10800000">
            <a:off x="1498875" y="2754127"/>
            <a:ext cx="5400" cy="2439000"/>
          </a:xfrm>
          <a:prstGeom prst="straightConnector1">
            <a:avLst/>
          </a:prstGeom>
          <a:noFill/>
          <a:ln cap="flat" cmpd="sng" w="9525">
            <a:solidFill>
              <a:schemeClr val="dk1"/>
            </a:solidFill>
            <a:prstDash val="solid"/>
            <a:round/>
            <a:headEnd len="med" w="med" type="none"/>
            <a:tailEnd len="med" w="med" type="none"/>
          </a:ln>
        </p:spPr>
      </p:cxnSp>
      <p:cxnSp>
        <p:nvCxnSpPr>
          <p:cNvPr id="72" name="Google Shape;72;g11400bc25cf_0_6"/>
          <p:cNvCxnSpPr/>
          <p:nvPr/>
        </p:nvCxnSpPr>
        <p:spPr>
          <a:xfrm>
            <a:off x="2747825" y="4183338"/>
            <a:ext cx="1202400" cy="0"/>
          </a:xfrm>
          <a:prstGeom prst="straightConnector1">
            <a:avLst/>
          </a:prstGeom>
          <a:noFill/>
          <a:ln cap="flat" cmpd="sng" w="9525">
            <a:solidFill>
              <a:schemeClr val="dk1"/>
            </a:solidFill>
            <a:prstDash val="solid"/>
            <a:round/>
            <a:headEnd len="med" w="med" type="none"/>
            <a:tailEnd len="med" w="med" type="none"/>
          </a:ln>
        </p:spPr>
      </p:cxnSp>
      <p:cxnSp>
        <p:nvCxnSpPr>
          <p:cNvPr id="73" name="Google Shape;73;g11400bc25cf_0_6"/>
          <p:cNvCxnSpPr/>
          <p:nvPr/>
        </p:nvCxnSpPr>
        <p:spPr>
          <a:xfrm rot="10800000">
            <a:off x="2747875" y="4183325"/>
            <a:ext cx="2700" cy="741600"/>
          </a:xfrm>
          <a:prstGeom prst="straightConnector1">
            <a:avLst/>
          </a:prstGeom>
          <a:noFill/>
          <a:ln cap="flat" cmpd="sng" w="9525">
            <a:solidFill>
              <a:schemeClr val="dk1"/>
            </a:solidFill>
            <a:prstDash val="solid"/>
            <a:round/>
            <a:headEnd len="med" w="med" type="none"/>
            <a:tailEnd len="med" w="med" type="none"/>
          </a:ln>
        </p:spPr>
      </p:cxnSp>
      <p:cxnSp>
        <p:nvCxnSpPr>
          <p:cNvPr id="74" name="Google Shape;74;g11400bc25cf_0_6"/>
          <p:cNvCxnSpPr/>
          <p:nvPr/>
        </p:nvCxnSpPr>
        <p:spPr>
          <a:xfrm flipH="1">
            <a:off x="1504500" y="2754025"/>
            <a:ext cx="2454600" cy="4800"/>
          </a:xfrm>
          <a:prstGeom prst="straightConnector1">
            <a:avLst/>
          </a:prstGeom>
          <a:noFill/>
          <a:ln cap="flat" cmpd="sng" w="9525">
            <a:solidFill>
              <a:schemeClr val="dk1"/>
            </a:solidFill>
            <a:prstDash val="solid"/>
            <a:round/>
            <a:headEnd len="med" w="med" type="none"/>
            <a:tailEnd len="med" w="med" type="none"/>
          </a:ln>
        </p:spPr>
      </p:cxnSp>
      <p:cxnSp>
        <p:nvCxnSpPr>
          <p:cNvPr id="75" name="Google Shape;75;g11400bc25cf_0_6"/>
          <p:cNvCxnSpPr/>
          <p:nvPr/>
        </p:nvCxnSpPr>
        <p:spPr>
          <a:xfrm flipH="1">
            <a:off x="1492275" y="5193125"/>
            <a:ext cx="91200" cy="150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g11400bc25cf_1_1"/>
          <p:cNvSpPr txBox="1"/>
          <p:nvPr>
            <p:ph type="title"/>
          </p:nvPr>
        </p:nvSpPr>
        <p:spPr>
          <a:xfrm>
            <a:off x="457200" y="1049177"/>
            <a:ext cx="8229600" cy="8037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SzPts val="3200"/>
              <a:buNone/>
            </a:pPr>
            <a:r>
              <a:rPr lang="en-US"/>
              <a:t>Task Partition</a:t>
            </a:r>
            <a:endParaRPr/>
          </a:p>
        </p:txBody>
      </p:sp>
      <p:graphicFrame>
        <p:nvGraphicFramePr>
          <p:cNvPr id="81" name="Google Shape;81;g11400bc25cf_1_1"/>
          <p:cNvGraphicFramePr/>
          <p:nvPr/>
        </p:nvGraphicFramePr>
        <p:xfrm>
          <a:off x="186063" y="1852875"/>
          <a:ext cx="3000000" cy="3000000"/>
        </p:xfrm>
        <a:graphic>
          <a:graphicData uri="http://schemas.openxmlformats.org/drawingml/2006/table">
            <a:tbl>
              <a:tblPr>
                <a:noFill/>
                <a:tableStyleId>{46BB0DE9-3B6F-4D98-BA0A-7F1C4A5469D7}</a:tableStyleId>
              </a:tblPr>
              <a:tblGrid>
                <a:gridCol w="2854600"/>
                <a:gridCol w="5917275"/>
              </a:tblGrid>
              <a:tr h="2145175">
                <a:tc>
                  <a:txBody>
                    <a:bodyPr/>
                    <a:lstStyle/>
                    <a:p>
                      <a:pPr indent="0" lvl="0" marL="0" marR="0" rtl="0" algn="ctr">
                        <a:lnSpc>
                          <a:spcPct val="100000"/>
                        </a:lnSpc>
                        <a:spcBef>
                          <a:spcPts val="0"/>
                        </a:spcBef>
                        <a:spcAft>
                          <a:spcPts val="0"/>
                        </a:spcAft>
                        <a:buClr>
                          <a:srgbClr val="000000"/>
                        </a:buClr>
                        <a:buSzPts val="1600"/>
                        <a:buFont typeface="Arial"/>
                        <a:buNone/>
                      </a:pPr>
                      <a:r>
                        <a:rPr lang="en-US" sz="2400" u="none" cap="none" strike="noStrike"/>
                        <a:t>Albin Myscich</a:t>
                      </a:r>
                      <a:endParaRPr sz="2400" u="none" cap="none" strike="noStrike"/>
                    </a:p>
                  </a:txBody>
                  <a:tcPr marT="91425" marB="91425" marR="91425" marL="91425" anchor="ctr">
                    <a:solidFill>
                      <a:srgbClr val="EFEFEF"/>
                    </a:solidFill>
                  </a:tcPr>
                </a:tc>
                <a:tc>
                  <a:txBody>
                    <a:bodyPr/>
                    <a:lstStyle/>
                    <a:p>
                      <a:pPr indent="-323850" lvl="1" marL="742950" marR="0" rtl="0" algn="l">
                        <a:lnSpc>
                          <a:spcPct val="100000"/>
                        </a:lnSpc>
                        <a:spcBef>
                          <a:spcPts val="0"/>
                        </a:spcBef>
                        <a:spcAft>
                          <a:spcPts val="0"/>
                        </a:spcAft>
                        <a:buClr>
                          <a:schemeClr val="dk1"/>
                        </a:buClr>
                        <a:buSzPts val="2400"/>
                        <a:buFont typeface="Arial"/>
                        <a:buChar char="–"/>
                      </a:pPr>
                      <a:r>
                        <a:rPr lang="en-US" sz="2400" u="none" cap="none" strike="noStrike">
                          <a:solidFill>
                            <a:schemeClr val="dk1"/>
                          </a:solidFill>
                        </a:rPr>
                        <a:t>Image Post-processing</a:t>
                      </a:r>
                      <a:endParaRPr sz="2400" u="none" cap="none" strike="noStrike">
                        <a:solidFill>
                          <a:schemeClr val="dk1"/>
                        </a:solidFill>
                      </a:endParaRPr>
                    </a:p>
                    <a:p>
                      <a:pPr indent="-323850" lvl="1" marL="742950" marR="0" rtl="0" algn="l">
                        <a:lnSpc>
                          <a:spcPct val="100000"/>
                        </a:lnSpc>
                        <a:spcBef>
                          <a:spcPts val="640"/>
                        </a:spcBef>
                        <a:spcAft>
                          <a:spcPts val="0"/>
                        </a:spcAft>
                        <a:buClr>
                          <a:schemeClr val="dk1"/>
                        </a:buClr>
                        <a:buSzPts val="2400"/>
                        <a:buFont typeface="Arial"/>
                        <a:buChar char="–"/>
                      </a:pPr>
                      <a:r>
                        <a:rPr lang="en-US" sz="2400" u="none" cap="none" strike="noStrike">
                          <a:solidFill>
                            <a:schemeClr val="dk1"/>
                          </a:solidFill>
                        </a:rPr>
                        <a:t>Real-time Sub-system Software Modulation </a:t>
                      </a:r>
                      <a:r>
                        <a:rPr lang="en-US" sz="2400">
                          <a:solidFill>
                            <a:schemeClr val="dk1"/>
                          </a:solidFill>
                        </a:rPr>
                        <a:t>&amp; Validation</a:t>
                      </a:r>
                      <a:endParaRPr sz="2400" u="none" cap="none" strike="noStrike">
                        <a:solidFill>
                          <a:schemeClr val="dk1"/>
                        </a:solidFill>
                      </a:endParaRPr>
                    </a:p>
                    <a:p>
                      <a:pPr indent="-323850" lvl="1" marL="742950" marR="0" rtl="0" algn="l">
                        <a:lnSpc>
                          <a:spcPct val="100000"/>
                        </a:lnSpc>
                        <a:spcBef>
                          <a:spcPts val="640"/>
                        </a:spcBef>
                        <a:spcAft>
                          <a:spcPts val="0"/>
                        </a:spcAft>
                        <a:buClr>
                          <a:schemeClr val="dk1"/>
                        </a:buClr>
                        <a:buSzPts val="2400"/>
                        <a:buFont typeface="Arial"/>
                        <a:buChar char="–"/>
                      </a:pPr>
                      <a:r>
                        <a:rPr lang="en-US" sz="2400" u="none" cap="none" strike="noStrike">
                          <a:solidFill>
                            <a:schemeClr val="dk1"/>
                          </a:solidFill>
                        </a:rPr>
                        <a:t>Focuser Automation</a:t>
                      </a:r>
                      <a:endParaRPr sz="2400" u="none" cap="none" strike="noStrike">
                        <a:solidFill>
                          <a:schemeClr val="dk1"/>
                        </a:solidFill>
                      </a:endParaRPr>
                    </a:p>
                    <a:p>
                      <a:pPr indent="-323850" lvl="1" marL="742950" marR="0" rtl="0" algn="l">
                        <a:lnSpc>
                          <a:spcPct val="100000"/>
                        </a:lnSpc>
                        <a:spcBef>
                          <a:spcPts val="640"/>
                        </a:spcBef>
                        <a:spcAft>
                          <a:spcPts val="0"/>
                        </a:spcAft>
                        <a:buClr>
                          <a:schemeClr val="dk1"/>
                        </a:buClr>
                        <a:buSzPts val="2400"/>
                        <a:buFont typeface="Arial"/>
                        <a:buChar char="–"/>
                      </a:pPr>
                      <a:r>
                        <a:rPr lang="en-US" sz="2400" u="none" cap="none" strike="noStrike">
                          <a:solidFill>
                            <a:schemeClr val="dk1"/>
                          </a:solidFill>
                        </a:rPr>
                        <a:t>3D Modeling</a:t>
                      </a:r>
                      <a:r>
                        <a:rPr lang="en-US" sz="2400">
                          <a:solidFill>
                            <a:schemeClr val="dk1"/>
                          </a:solidFill>
                        </a:rPr>
                        <a:t>,</a:t>
                      </a:r>
                      <a:r>
                        <a:rPr lang="en-US" sz="2400" u="none" cap="none" strike="noStrike">
                          <a:solidFill>
                            <a:schemeClr val="dk1"/>
                          </a:solidFill>
                        </a:rPr>
                        <a:t> Design, &amp; Validation</a:t>
                      </a:r>
                      <a:endParaRPr sz="2400" u="none" cap="none" strike="noStrike">
                        <a:solidFill>
                          <a:schemeClr val="dk1"/>
                        </a:solidFill>
                      </a:endParaRPr>
                    </a:p>
                  </a:txBody>
                  <a:tcPr marT="91425" marB="91425" marR="91425" marL="91425"/>
                </a:tc>
              </a:tr>
              <a:tr h="735150">
                <a:tc>
                  <a:txBody>
                    <a:bodyPr/>
                    <a:lstStyle/>
                    <a:p>
                      <a:pPr indent="0" lvl="0" marL="0" marR="0" rtl="0" algn="ctr">
                        <a:lnSpc>
                          <a:spcPct val="100000"/>
                        </a:lnSpc>
                        <a:spcBef>
                          <a:spcPts val="0"/>
                        </a:spcBef>
                        <a:spcAft>
                          <a:spcPts val="0"/>
                        </a:spcAft>
                        <a:buClr>
                          <a:srgbClr val="000000"/>
                        </a:buClr>
                        <a:buSzPts val="1600"/>
                        <a:buFont typeface="Arial"/>
                        <a:buNone/>
                      </a:pPr>
                      <a:r>
                        <a:rPr lang="en-US" sz="2400" u="none" cap="none" strike="noStrike"/>
                        <a:t>Alonna Too-Chiobi</a:t>
                      </a:r>
                      <a:endParaRPr sz="2400" u="none" cap="none" strike="noStrike"/>
                    </a:p>
                  </a:txBody>
                  <a:tcPr marT="91425" marB="91425" marR="91425" marL="91425" anchor="ctr">
                    <a:solidFill>
                      <a:srgbClr val="EFEFEF"/>
                    </a:solidFill>
                  </a:tcPr>
                </a:tc>
                <a:tc>
                  <a:txBody>
                    <a:bodyPr/>
                    <a:lstStyle/>
                    <a:p>
                      <a:pPr indent="-323850" lvl="1" marL="742950" marR="0" rtl="0" algn="l">
                        <a:lnSpc>
                          <a:spcPct val="100000"/>
                        </a:lnSpc>
                        <a:spcBef>
                          <a:spcPts val="0"/>
                        </a:spcBef>
                        <a:spcAft>
                          <a:spcPts val="0"/>
                        </a:spcAft>
                        <a:buClr>
                          <a:schemeClr val="dk1"/>
                        </a:buClr>
                        <a:buSzPts val="2400"/>
                        <a:buFont typeface="Arial"/>
                        <a:buChar char="–"/>
                      </a:pPr>
                      <a:r>
                        <a:rPr lang="en-US" sz="2400" u="none" cap="none" strike="noStrike">
                          <a:solidFill>
                            <a:schemeClr val="dk1"/>
                          </a:solidFill>
                        </a:rPr>
                        <a:t>Motor &amp; Mounting Assembly</a:t>
                      </a:r>
                      <a:endParaRPr sz="2400" u="none" cap="none" strike="noStrike"/>
                    </a:p>
                  </a:txBody>
                  <a:tcPr marT="91425" marB="91425" marR="91425" marL="91425"/>
                </a:tc>
              </a:tr>
              <a:tr h="762800">
                <a:tc>
                  <a:txBody>
                    <a:bodyPr/>
                    <a:lstStyle/>
                    <a:p>
                      <a:pPr indent="0" lvl="0" marL="0" marR="0" rtl="0" algn="ctr">
                        <a:lnSpc>
                          <a:spcPct val="100000"/>
                        </a:lnSpc>
                        <a:spcBef>
                          <a:spcPts val="0"/>
                        </a:spcBef>
                        <a:spcAft>
                          <a:spcPts val="0"/>
                        </a:spcAft>
                        <a:buClr>
                          <a:srgbClr val="000000"/>
                        </a:buClr>
                        <a:buSzPts val="1600"/>
                        <a:buFont typeface="Arial"/>
                        <a:buNone/>
                      </a:pPr>
                      <a:r>
                        <a:rPr lang="en-US" sz="2400" u="none" cap="none" strike="noStrike"/>
                        <a:t>Camille Watson</a:t>
                      </a:r>
                      <a:endParaRPr sz="2400" u="none" cap="none" strike="noStrike"/>
                    </a:p>
                  </a:txBody>
                  <a:tcPr marT="91425" marB="91425" marR="91425" marL="91425" anchor="ctr">
                    <a:solidFill>
                      <a:srgbClr val="EFEFEF"/>
                    </a:solidFill>
                  </a:tcPr>
                </a:tc>
                <a:tc>
                  <a:txBody>
                    <a:bodyPr/>
                    <a:lstStyle/>
                    <a:p>
                      <a:pPr indent="-323850" lvl="1" marL="742950" marR="0" rtl="0" algn="l">
                        <a:lnSpc>
                          <a:spcPct val="100000"/>
                        </a:lnSpc>
                        <a:spcBef>
                          <a:spcPts val="0"/>
                        </a:spcBef>
                        <a:spcAft>
                          <a:spcPts val="0"/>
                        </a:spcAft>
                        <a:buClr>
                          <a:schemeClr val="dk1"/>
                        </a:buClr>
                        <a:buSzPts val="2400"/>
                        <a:buFont typeface="Arial"/>
                        <a:buChar char="–"/>
                      </a:pPr>
                      <a:r>
                        <a:rPr lang="en-US" sz="2400" u="none" cap="none" strike="noStrike">
                          <a:solidFill>
                            <a:schemeClr val="dk1"/>
                          </a:solidFill>
                        </a:rPr>
                        <a:t>Power Interfacing &amp; Redundancy</a:t>
                      </a:r>
                      <a:endParaRPr sz="2400" u="none" cap="none" strike="noStrike"/>
                    </a:p>
                  </a:txBody>
                  <a:tcPr marT="91425" marB="91425" marR="91425" marL="91425"/>
                </a:tc>
              </a:tr>
              <a:tr h="735150">
                <a:tc>
                  <a:txBody>
                    <a:bodyPr/>
                    <a:lstStyle/>
                    <a:p>
                      <a:pPr indent="0" lvl="0" marL="0" marR="0" rtl="0" algn="ctr">
                        <a:lnSpc>
                          <a:spcPct val="100000"/>
                        </a:lnSpc>
                        <a:spcBef>
                          <a:spcPts val="0"/>
                        </a:spcBef>
                        <a:spcAft>
                          <a:spcPts val="0"/>
                        </a:spcAft>
                        <a:buClr>
                          <a:srgbClr val="000000"/>
                        </a:buClr>
                        <a:buSzPts val="1600"/>
                        <a:buFont typeface="Arial"/>
                        <a:buNone/>
                      </a:pPr>
                      <a:r>
                        <a:rPr lang="en-US" sz="2400" u="none" cap="none" strike="noStrike"/>
                        <a:t>Joseph Basdeo</a:t>
                      </a:r>
                      <a:endParaRPr sz="2400" u="none" cap="none" strike="noStrike"/>
                    </a:p>
                  </a:txBody>
                  <a:tcPr marT="91425" marB="91425" marR="91425" marL="91425" anchor="ctr">
                    <a:solidFill>
                      <a:srgbClr val="EFEFEF"/>
                    </a:solidFill>
                  </a:tcPr>
                </a:tc>
                <a:tc>
                  <a:txBody>
                    <a:bodyPr/>
                    <a:lstStyle/>
                    <a:p>
                      <a:pPr indent="-323850" lvl="1" marL="742950" marR="0" rtl="0" algn="l">
                        <a:lnSpc>
                          <a:spcPct val="100000"/>
                        </a:lnSpc>
                        <a:spcBef>
                          <a:spcPts val="0"/>
                        </a:spcBef>
                        <a:spcAft>
                          <a:spcPts val="0"/>
                        </a:spcAft>
                        <a:buClr>
                          <a:schemeClr val="dk1"/>
                        </a:buClr>
                        <a:buSzPts val="2400"/>
                        <a:buFont typeface="Arial"/>
                        <a:buChar char="–"/>
                      </a:pPr>
                      <a:r>
                        <a:rPr lang="en-US" sz="2400" u="none" cap="none" strike="noStrike">
                          <a:solidFill>
                            <a:schemeClr val="dk1"/>
                          </a:solidFill>
                        </a:rPr>
                        <a:t>Imager &amp; Mounting Assembly</a:t>
                      </a:r>
                      <a:endParaRPr sz="2400" u="none" cap="none" strike="noStrike"/>
                    </a:p>
                  </a:txBody>
                  <a:tcPr marT="91425" marB="91425" marR="91425" marL="91425"/>
                </a:tc>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g11f5db6d019_1_5"/>
          <p:cNvSpPr txBox="1"/>
          <p:nvPr>
            <p:ph type="title"/>
          </p:nvPr>
        </p:nvSpPr>
        <p:spPr>
          <a:xfrm>
            <a:off x="457200" y="1049177"/>
            <a:ext cx="8229600" cy="803700"/>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100000"/>
              </a:lnSpc>
              <a:spcBef>
                <a:spcPts val="0"/>
              </a:spcBef>
              <a:spcAft>
                <a:spcPts val="0"/>
              </a:spcAft>
              <a:buSzPct val="100000"/>
              <a:buNone/>
            </a:pPr>
            <a:r>
              <a:rPr lang="en-US"/>
              <a:t>Stepper Motor</a:t>
            </a:r>
            <a:r>
              <a:rPr lang="en-US"/>
              <a:t> &amp; Coupler Subsystem Overview</a:t>
            </a:r>
            <a:endParaRPr/>
          </a:p>
        </p:txBody>
      </p:sp>
      <p:sp>
        <p:nvSpPr>
          <p:cNvPr id="87" name="Google Shape;87;g11f5db6d019_1_5"/>
          <p:cNvSpPr txBox="1"/>
          <p:nvPr>
            <p:ph idx="1" type="body"/>
          </p:nvPr>
        </p:nvSpPr>
        <p:spPr>
          <a:xfrm>
            <a:off x="457200" y="2290800"/>
            <a:ext cx="4114800" cy="45672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None/>
            </a:pPr>
            <a:r>
              <a:rPr lang="en-US" sz="2300"/>
              <a:t>Stepper Motor:</a:t>
            </a:r>
            <a:endParaRPr sz="2300"/>
          </a:p>
          <a:p>
            <a:pPr indent="-374650" lvl="0" marL="457200" rtl="0" algn="l">
              <a:lnSpc>
                <a:spcPct val="90000"/>
              </a:lnSpc>
              <a:spcBef>
                <a:spcPts val="0"/>
              </a:spcBef>
              <a:spcAft>
                <a:spcPts val="0"/>
              </a:spcAft>
              <a:buSzPts val="2300"/>
              <a:buChar char="●"/>
            </a:pPr>
            <a:r>
              <a:rPr lang="en-US" sz="2300"/>
              <a:t>Adjusts </a:t>
            </a:r>
            <a:r>
              <a:rPr lang="en-US" sz="2300"/>
              <a:t>focusing</a:t>
            </a:r>
            <a:r>
              <a:rPr lang="en-US" sz="2300"/>
              <a:t> shaft depending on positional input </a:t>
            </a:r>
            <a:endParaRPr sz="2300"/>
          </a:p>
          <a:p>
            <a:pPr indent="0" lvl="0" marL="0" rtl="0" algn="l">
              <a:lnSpc>
                <a:spcPct val="90000"/>
              </a:lnSpc>
              <a:spcBef>
                <a:spcPts val="0"/>
              </a:spcBef>
              <a:spcAft>
                <a:spcPts val="0"/>
              </a:spcAft>
              <a:buNone/>
            </a:pPr>
            <a:r>
              <a:t/>
            </a:r>
            <a:endParaRPr sz="2300"/>
          </a:p>
        </p:txBody>
      </p:sp>
      <p:pic>
        <p:nvPicPr>
          <p:cNvPr id="88" name="Google Shape;88;g11f5db6d019_1_5"/>
          <p:cNvPicPr preferRelativeResize="0"/>
          <p:nvPr/>
        </p:nvPicPr>
        <p:blipFill>
          <a:blip r:embed="rId3">
            <a:alphaModFix/>
          </a:blip>
          <a:stretch>
            <a:fillRect/>
          </a:stretch>
        </p:blipFill>
        <p:spPr>
          <a:xfrm>
            <a:off x="1742537" y="3726150"/>
            <a:ext cx="5658926" cy="3019250"/>
          </a:xfrm>
          <a:prstGeom prst="rect">
            <a:avLst/>
          </a:prstGeom>
          <a:noFill/>
          <a:ln>
            <a:noFill/>
          </a:ln>
        </p:spPr>
      </p:pic>
      <p:sp>
        <p:nvSpPr>
          <p:cNvPr id="89" name="Google Shape;89;g11f5db6d019_1_5"/>
          <p:cNvSpPr txBox="1"/>
          <p:nvPr>
            <p:ph idx="1" type="body"/>
          </p:nvPr>
        </p:nvSpPr>
        <p:spPr>
          <a:xfrm>
            <a:off x="4572000" y="2290800"/>
            <a:ext cx="4114800" cy="45672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None/>
            </a:pPr>
            <a:r>
              <a:rPr lang="en-US" sz="2300"/>
              <a:t>Motor Coupler:</a:t>
            </a:r>
            <a:endParaRPr sz="2300"/>
          </a:p>
          <a:p>
            <a:pPr indent="-374650" lvl="0" marL="457200" rtl="0" algn="l">
              <a:lnSpc>
                <a:spcPct val="90000"/>
              </a:lnSpc>
              <a:spcBef>
                <a:spcPts val="0"/>
              </a:spcBef>
              <a:spcAft>
                <a:spcPts val="0"/>
              </a:spcAft>
              <a:buSzPts val="2300"/>
              <a:buChar char="●"/>
            </a:pPr>
            <a:r>
              <a:rPr lang="en-US" sz="2300"/>
              <a:t>Connect and align motor arm to focusing shaft</a:t>
            </a:r>
            <a:endParaRPr sz="2300"/>
          </a:p>
          <a:p>
            <a:pPr indent="-374650" lvl="0" marL="457200" rtl="0" algn="l">
              <a:lnSpc>
                <a:spcPct val="90000"/>
              </a:lnSpc>
              <a:spcBef>
                <a:spcPts val="0"/>
              </a:spcBef>
              <a:spcAft>
                <a:spcPts val="0"/>
              </a:spcAft>
              <a:buSzPts val="2300"/>
              <a:buChar char="●"/>
            </a:pPr>
            <a:r>
              <a:rPr lang="en-US" sz="2300"/>
              <a:t>Smoothly transfer torque</a:t>
            </a:r>
            <a:endParaRPr sz="23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g124be4d7cb9_0_0"/>
          <p:cNvSpPr txBox="1"/>
          <p:nvPr>
            <p:ph type="title"/>
          </p:nvPr>
        </p:nvSpPr>
        <p:spPr>
          <a:xfrm>
            <a:off x="457200" y="1049177"/>
            <a:ext cx="8229600" cy="803700"/>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100000"/>
              </a:lnSpc>
              <a:spcBef>
                <a:spcPts val="0"/>
              </a:spcBef>
              <a:spcAft>
                <a:spcPts val="0"/>
              </a:spcAft>
              <a:buSzPct val="100000"/>
              <a:buNone/>
            </a:pPr>
            <a:r>
              <a:rPr lang="en-US"/>
              <a:t>Stepper Motor &amp; Coupler Subsystem Accomplishments</a:t>
            </a:r>
            <a:endParaRPr/>
          </a:p>
        </p:txBody>
      </p:sp>
      <p:sp>
        <p:nvSpPr>
          <p:cNvPr id="95" name="Google Shape;95;g124be4d7cb9_0_0"/>
          <p:cNvSpPr txBox="1"/>
          <p:nvPr>
            <p:ph idx="1" type="body"/>
          </p:nvPr>
        </p:nvSpPr>
        <p:spPr>
          <a:xfrm>
            <a:off x="204225" y="1852875"/>
            <a:ext cx="4114800" cy="4567200"/>
          </a:xfrm>
          <a:prstGeom prst="rect">
            <a:avLst/>
          </a:prstGeom>
          <a:noFill/>
          <a:ln>
            <a:noFill/>
          </a:ln>
        </p:spPr>
        <p:txBody>
          <a:bodyPr anchorCtr="0" anchor="t" bIns="45700" lIns="91425" spcFirstLastPara="1" rIns="91425" wrap="square" tIns="45700">
            <a:normAutofit fontScale="77500" lnSpcReduction="10000"/>
          </a:bodyPr>
          <a:lstStyle/>
          <a:p>
            <a:pPr indent="0" lvl="0" marL="0" rtl="0" algn="l">
              <a:lnSpc>
                <a:spcPct val="100000"/>
              </a:lnSpc>
              <a:spcBef>
                <a:spcPts val="0"/>
              </a:spcBef>
              <a:spcAft>
                <a:spcPts val="0"/>
              </a:spcAft>
              <a:buNone/>
            </a:pPr>
            <a:r>
              <a:rPr lang="en-US" sz="3000"/>
              <a:t>Stepper Motor: </a:t>
            </a:r>
            <a:endParaRPr sz="3000"/>
          </a:p>
          <a:p>
            <a:pPr indent="-376237" lvl="0" marL="457200" rtl="0" algn="l">
              <a:lnSpc>
                <a:spcPct val="100000"/>
              </a:lnSpc>
              <a:spcBef>
                <a:spcPts val="0"/>
              </a:spcBef>
              <a:spcAft>
                <a:spcPts val="0"/>
              </a:spcAft>
              <a:buSzPct val="100000"/>
              <a:buChar char="●"/>
            </a:pPr>
            <a:r>
              <a:rPr lang="en-US" sz="3000"/>
              <a:t>Does motor operate on specific positions? </a:t>
            </a:r>
            <a:endParaRPr sz="3000"/>
          </a:p>
          <a:p>
            <a:pPr indent="-376237" lvl="0" marL="457200" rtl="0" algn="l">
              <a:lnSpc>
                <a:spcPct val="100000"/>
              </a:lnSpc>
              <a:spcBef>
                <a:spcPts val="0"/>
              </a:spcBef>
              <a:spcAft>
                <a:spcPts val="0"/>
              </a:spcAft>
              <a:buSzPct val="100000"/>
              <a:buChar char="●"/>
            </a:pPr>
            <a:r>
              <a:rPr lang="en-US" sz="3000"/>
              <a:t>Does motor operate without damaging the motor mount and assembly subsystem?</a:t>
            </a:r>
            <a:endParaRPr sz="3000"/>
          </a:p>
          <a:p>
            <a:pPr indent="0" lvl="0" marL="457200" rtl="0" algn="l">
              <a:lnSpc>
                <a:spcPct val="100000"/>
              </a:lnSpc>
              <a:spcBef>
                <a:spcPts val="0"/>
              </a:spcBef>
              <a:spcAft>
                <a:spcPts val="0"/>
              </a:spcAft>
              <a:buNone/>
            </a:pPr>
            <a:r>
              <a:t/>
            </a:r>
            <a:endParaRPr sz="3000"/>
          </a:p>
          <a:p>
            <a:pPr indent="0" lvl="0" marL="0" rtl="0" algn="l">
              <a:lnSpc>
                <a:spcPct val="100000"/>
              </a:lnSpc>
              <a:spcBef>
                <a:spcPts val="0"/>
              </a:spcBef>
              <a:spcAft>
                <a:spcPts val="0"/>
              </a:spcAft>
              <a:buNone/>
            </a:pPr>
            <a:r>
              <a:rPr lang="en-US" sz="3000"/>
              <a:t>Motor Coupler:</a:t>
            </a:r>
            <a:endParaRPr sz="3000"/>
          </a:p>
          <a:p>
            <a:pPr indent="-376237" lvl="0" marL="457200" rtl="0" algn="l">
              <a:lnSpc>
                <a:spcPct val="100000"/>
              </a:lnSpc>
              <a:spcBef>
                <a:spcPts val="0"/>
              </a:spcBef>
              <a:spcAft>
                <a:spcPts val="0"/>
              </a:spcAft>
              <a:buSzPct val="100000"/>
              <a:buChar char="●"/>
            </a:pPr>
            <a:r>
              <a:rPr lang="en-US" sz="3000"/>
              <a:t>Do dimensions operate within the constraints of the telescope?</a:t>
            </a:r>
            <a:endParaRPr sz="3000"/>
          </a:p>
          <a:p>
            <a:pPr indent="-376237" lvl="0" marL="457200" rtl="0" algn="l">
              <a:lnSpc>
                <a:spcPct val="100000"/>
              </a:lnSpc>
              <a:spcBef>
                <a:spcPts val="0"/>
              </a:spcBef>
              <a:spcAft>
                <a:spcPts val="0"/>
              </a:spcAft>
              <a:buSzPct val="100000"/>
              <a:buChar char="●"/>
            </a:pPr>
            <a:r>
              <a:rPr lang="en-US" sz="3000"/>
              <a:t>Are parts the same dimensions as designed?</a:t>
            </a:r>
            <a:endParaRPr sz="3000"/>
          </a:p>
        </p:txBody>
      </p:sp>
      <p:pic>
        <p:nvPicPr>
          <p:cNvPr id="96" name="Google Shape;96;g124be4d7cb9_0_0"/>
          <p:cNvPicPr preferRelativeResize="0"/>
          <p:nvPr/>
        </p:nvPicPr>
        <p:blipFill>
          <a:blip r:embed="rId3">
            <a:alphaModFix/>
          </a:blip>
          <a:stretch>
            <a:fillRect/>
          </a:stretch>
        </p:blipFill>
        <p:spPr>
          <a:xfrm>
            <a:off x="5806691" y="1852875"/>
            <a:ext cx="2880108" cy="2212098"/>
          </a:xfrm>
          <a:prstGeom prst="rect">
            <a:avLst/>
          </a:prstGeom>
          <a:noFill/>
          <a:ln>
            <a:noFill/>
          </a:ln>
        </p:spPr>
      </p:pic>
      <p:pic>
        <p:nvPicPr>
          <p:cNvPr id="97" name="Google Shape;97;g124be4d7cb9_0_0"/>
          <p:cNvPicPr preferRelativeResize="0"/>
          <p:nvPr/>
        </p:nvPicPr>
        <p:blipFill>
          <a:blip r:embed="rId4">
            <a:alphaModFix/>
          </a:blip>
          <a:stretch>
            <a:fillRect/>
          </a:stretch>
        </p:blipFill>
        <p:spPr>
          <a:xfrm>
            <a:off x="4425135" y="4221475"/>
            <a:ext cx="2702040" cy="2429000"/>
          </a:xfrm>
          <a:prstGeom prst="rect">
            <a:avLst/>
          </a:prstGeom>
          <a:noFill/>
          <a:ln>
            <a:noFill/>
          </a:ln>
        </p:spPr>
      </p:pic>
      <p:pic>
        <p:nvPicPr>
          <p:cNvPr id="98" name="Google Shape;98;g124be4d7cb9_0_0"/>
          <p:cNvPicPr preferRelativeResize="0"/>
          <p:nvPr/>
        </p:nvPicPr>
        <p:blipFill>
          <a:blip r:embed="rId5">
            <a:alphaModFix/>
          </a:blip>
          <a:stretch>
            <a:fillRect/>
          </a:stretch>
        </p:blipFill>
        <p:spPr>
          <a:xfrm rot="5400000">
            <a:off x="6929650" y="4525100"/>
            <a:ext cx="2429000" cy="18217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g11f5db6d019_1_0"/>
          <p:cNvSpPr txBox="1"/>
          <p:nvPr>
            <p:ph type="title"/>
          </p:nvPr>
        </p:nvSpPr>
        <p:spPr>
          <a:xfrm>
            <a:off x="457200" y="1049177"/>
            <a:ext cx="8229600" cy="8037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SzPts val="3200"/>
              <a:buNone/>
            </a:pPr>
            <a:r>
              <a:rPr lang="en-US"/>
              <a:t>Imager Overview </a:t>
            </a:r>
            <a:endParaRPr/>
          </a:p>
        </p:txBody>
      </p:sp>
      <p:sp>
        <p:nvSpPr>
          <p:cNvPr id="104" name="Google Shape;104;g11f5db6d019_1_0"/>
          <p:cNvSpPr txBox="1"/>
          <p:nvPr>
            <p:ph idx="1" type="body"/>
          </p:nvPr>
        </p:nvSpPr>
        <p:spPr>
          <a:xfrm>
            <a:off x="457200" y="2049275"/>
            <a:ext cx="5538000" cy="4484100"/>
          </a:xfrm>
          <a:prstGeom prst="rect">
            <a:avLst/>
          </a:prstGeom>
          <a:noFill/>
          <a:ln>
            <a:noFill/>
          </a:ln>
        </p:spPr>
        <p:txBody>
          <a:bodyPr anchorCtr="0" anchor="t" bIns="45700" lIns="91425" spcFirstLastPara="1" rIns="91425" wrap="square" tIns="45700">
            <a:normAutofit/>
          </a:bodyPr>
          <a:lstStyle/>
          <a:p>
            <a:pPr indent="-393700" lvl="0" marL="457200" rtl="0" algn="l">
              <a:lnSpc>
                <a:spcPct val="100000"/>
              </a:lnSpc>
              <a:spcBef>
                <a:spcPts val="360"/>
              </a:spcBef>
              <a:spcAft>
                <a:spcPts val="0"/>
              </a:spcAft>
              <a:buSzPts val="2600"/>
              <a:buChar char="•"/>
            </a:pPr>
            <a:r>
              <a:rPr lang="en-US" sz="2600"/>
              <a:t>View and capture images </a:t>
            </a:r>
            <a:endParaRPr sz="2600"/>
          </a:p>
          <a:p>
            <a:pPr indent="-393700" lvl="0" marL="457200" rtl="0" algn="l">
              <a:lnSpc>
                <a:spcPct val="100000"/>
              </a:lnSpc>
              <a:spcBef>
                <a:spcPts val="0"/>
              </a:spcBef>
              <a:spcAft>
                <a:spcPts val="0"/>
              </a:spcAft>
              <a:buSzPts val="2600"/>
              <a:buChar char="•"/>
            </a:pPr>
            <a:r>
              <a:rPr lang="en-US" sz="2600"/>
              <a:t>Stream data to Raspberry Pi</a:t>
            </a:r>
            <a:endParaRPr sz="2600"/>
          </a:p>
          <a:p>
            <a:pPr indent="-393700" lvl="0" marL="457200" rtl="0" algn="l">
              <a:lnSpc>
                <a:spcPct val="100000"/>
              </a:lnSpc>
              <a:spcBef>
                <a:spcPts val="0"/>
              </a:spcBef>
              <a:spcAft>
                <a:spcPts val="0"/>
              </a:spcAft>
              <a:buSzPts val="2600"/>
              <a:buChar char="•"/>
            </a:pPr>
            <a:r>
              <a:rPr lang="en-US" sz="2600"/>
              <a:t>Interface to lens</a:t>
            </a:r>
            <a:endParaRPr sz="2600"/>
          </a:p>
          <a:p>
            <a:pPr indent="-393700" lvl="0" marL="457200" rtl="0" algn="l">
              <a:lnSpc>
                <a:spcPct val="100000"/>
              </a:lnSpc>
              <a:spcBef>
                <a:spcPts val="0"/>
              </a:spcBef>
              <a:spcAft>
                <a:spcPts val="0"/>
              </a:spcAft>
              <a:buSzPts val="2600"/>
              <a:buChar char="•"/>
            </a:pPr>
            <a:r>
              <a:rPr lang="en-US" sz="2600"/>
              <a:t>Specifications</a:t>
            </a:r>
            <a:endParaRPr sz="2600"/>
          </a:p>
          <a:p>
            <a:pPr indent="-393700" lvl="1" marL="914400" rtl="0" algn="l">
              <a:spcBef>
                <a:spcPts val="0"/>
              </a:spcBef>
              <a:spcAft>
                <a:spcPts val="0"/>
              </a:spcAft>
              <a:buSzPts val="2600"/>
              <a:buChar char="–"/>
            </a:pPr>
            <a:r>
              <a:rPr lang="en-US" sz="2600"/>
              <a:t>Resolution: 1920x1080 pixels</a:t>
            </a:r>
            <a:endParaRPr sz="2600"/>
          </a:p>
          <a:p>
            <a:pPr indent="-393700" lvl="1" marL="914400" rtl="0" algn="l">
              <a:spcBef>
                <a:spcPts val="0"/>
              </a:spcBef>
              <a:spcAft>
                <a:spcPts val="0"/>
              </a:spcAft>
              <a:buSzPts val="2600"/>
              <a:buChar char="–"/>
            </a:pPr>
            <a:r>
              <a:rPr lang="en-US" sz="2600"/>
              <a:t>Pixel Size: 2.9x2.9 μm</a:t>
            </a:r>
            <a:endParaRPr sz="2600"/>
          </a:p>
        </p:txBody>
      </p:sp>
      <p:pic>
        <p:nvPicPr>
          <p:cNvPr id="105" name="Google Shape;105;g11f5db6d019_1_0"/>
          <p:cNvPicPr preferRelativeResize="0"/>
          <p:nvPr/>
        </p:nvPicPr>
        <p:blipFill rotWithShape="1">
          <a:blip r:embed="rId3">
            <a:alphaModFix/>
          </a:blip>
          <a:srcRect b="30129" l="14785" r="15372" t="31421"/>
          <a:stretch/>
        </p:blipFill>
        <p:spPr>
          <a:xfrm>
            <a:off x="5162000" y="4211761"/>
            <a:ext cx="3836700" cy="2056114"/>
          </a:xfrm>
          <a:prstGeom prst="rect">
            <a:avLst/>
          </a:prstGeom>
          <a:noFill/>
          <a:ln>
            <a:noFill/>
          </a:ln>
        </p:spPr>
      </p:pic>
      <p:pic>
        <p:nvPicPr>
          <p:cNvPr id="106" name="Google Shape;106;g11f5db6d019_1_0"/>
          <p:cNvPicPr preferRelativeResize="0"/>
          <p:nvPr/>
        </p:nvPicPr>
        <p:blipFill rotWithShape="1">
          <a:blip r:embed="rId4">
            <a:alphaModFix/>
          </a:blip>
          <a:srcRect b="15716" l="15601" r="15518" t="5938"/>
          <a:stretch/>
        </p:blipFill>
        <p:spPr>
          <a:xfrm>
            <a:off x="2241175" y="4642850"/>
            <a:ext cx="1807751" cy="2056125"/>
          </a:xfrm>
          <a:prstGeom prst="rect">
            <a:avLst/>
          </a:prstGeom>
          <a:noFill/>
          <a:ln>
            <a:noFill/>
          </a:ln>
        </p:spPr>
      </p:pic>
      <p:sp>
        <p:nvSpPr>
          <p:cNvPr id="107" name="Google Shape;107;g11f5db6d019_1_0"/>
          <p:cNvSpPr txBox="1"/>
          <p:nvPr/>
        </p:nvSpPr>
        <p:spPr>
          <a:xfrm>
            <a:off x="5419850" y="6267875"/>
            <a:ext cx="33210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600"/>
              <a:t>Simulated image capture of moon</a:t>
            </a:r>
            <a:endParaRPr sz="16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g124be0e517f_0_11"/>
          <p:cNvSpPr txBox="1"/>
          <p:nvPr>
            <p:ph type="title"/>
          </p:nvPr>
        </p:nvSpPr>
        <p:spPr>
          <a:xfrm>
            <a:off x="457200" y="1049177"/>
            <a:ext cx="8229600" cy="8037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SzPts val="3200"/>
              <a:buNone/>
            </a:pPr>
            <a:r>
              <a:rPr lang="en-US"/>
              <a:t>Imager Accomplishments</a:t>
            </a:r>
            <a:endParaRPr/>
          </a:p>
        </p:txBody>
      </p:sp>
      <p:pic>
        <p:nvPicPr>
          <p:cNvPr id="113" name="Google Shape;113;g124be0e517f_0_11"/>
          <p:cNvPicPr preferRelativeResize="0"/>
          <p:nvPr/>
        </p:nvPicPr>
        <p:blipFill rotWithShape="1">
          <a:blip r:embed="rId3">
            <a:alphaModFix/>
          </a:blip>
          <a:srcRect b="6125" l="7250" r="11922" t="12194"/>
          <a:stretch/>
        </p:blipFill>
        <p:spPr>
          <a:xfrm>
            <a:off x="866363" y="4377291"/>
            <a:ext cx="3140500" cy="1771572"/>
          </a:xfrm>
          <a:prstGeom prst="rect">
            <a:avLst/>
          </a:prstGeom>
          <a:noFill/>
          <a:ln>
            <a:noFill/>
          </a:ln>
        </p:spPr>
      </p:pic>
      <p:pic>
        <p:nvPicPr>
          <p:cNvPr id="114" name="Google Shape;114;g124be0e517f_0_11"/>
          <p:cNvPicPr preferRelativeResize="0"/>
          <p:nvPr/>
        </p:nvPicPr>
        <p:blipFill rotWithShape="1">
          <a:blip r:embed="rId4">
            <a:alphaModFix/>
          </a:blip>
          <a:srcRect b="0" l="24881" r="26785" t="0"/>
          <a:stretch/>
        </p:blipFill>
        <p:spPr>
          <a:xfrm flipH="1" rot="-5400000">
            <a:off x="1421112" y="1691589"/>
            <a:ext cx="2031027" cy="3151676"/>
          </a:xfrm>
          <a:prstGeom prst="rect">
            <a:avLst/>
          </a:prstGeom>
          <a:noFill/>
          <a:ln>
            <a:noFill/>
          </a:ln>
        </p:spPr>
      </p:pic>
      <p:pic>
        <p:nvPicPr>
          <p:cNvPr id="115" name="Google Shape;115;g124be0e517f_0_11"/>
          <p:cNvPicPr preferRelativeResize="0"/>
          <p:nvPr/>
        </p:nvPicPr>
        <p:blipFill rotWithShape="1">
          <a:blip r:embed="rId5">
            <a:alphaModFix/>
          </a:blip>
          <a:srcRect b="5276" l="4431" r="5858" t="10696"/>
          <a:stretch/>
        </p:blipFill>
        <p:spPr>
          <a:xfrm>
            <a:off x="5634813" y="4282975"/>
            <a:ext cx="2838472" cy="1960200"/>
          </a:xfrm>
          <a:prstGeom prst="rect">
            <a:avLst/>
          </a:prstGeom>
          <a:noFill/>
          <a:ln>
            <a:noFill/>
          </a:ln>
        </p:spPr>
      </p:pic>
      <p:sp>
        <p:nvSpPr>
          <p:cNvPr id="116" name="Google Shape;116;g124be0e517f_0_11"/>
          <p:cNvSpPr txBox="1"/>
          <p:nvPr/>
        </p:nvSpPr>
        <p:spPr>
          <a:xfrm>
            <a:off x="860763" y="6243225"/>
            <a:ext cx="28386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2400"/>
              <a:t>1st</a:t>
            </a:r>
            <a:r>
              <a:rPr lang="en-US" sz="2400"/>
              <a:t> Model</a:t>
            </a:r>
            <a:endParaRPr sz="2400"/>
          </a:p>
        </p:txBody>
      </p:sp>
      <p:sp>
        <p:nvSpPr>
          <p:cNvPr id="117" name="Google Shape;117;g124be0e517f_0_11"/>
          <p:cNvSpPr txBox="1"/>
          <p:nvPr/>
        </p:nvSpPr>
        <p:spPr>
          <a:xfrm>
            <a:off x="5634750" y="6284100"/>
            <a:ext cx="28386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2400"/>
              <a:t>2nd</a:t>
            </a:r>
            <a:r>
              <a:rPr lang="en-US" sz="2400"/>
              <a:t> Model</a:t>
            </a:r>
            <a:endParaRPr sz="2400"/>
          </a:p>
        </p:txBody>
      </p:sp>
      <p:pic>
        <p:nvPicPr>
          <p:cNvPr id="118" name="Google Shape;118;g124be0e517f_0_11"/>
          <p:cNvPicPr preferRelativeResize="0"/>
          <p:nvPr/>
        </p:nvPicPr>
        <p:blipFill rotWithShape="1">
          <a:blip r:embed="rId6">
            <a:alphaModFix/>
          </a:blip>
          <a:srcRect b="14565" l="29171" r="28643" t="10929"/>
          <a:stretch/>
        </p:blipFill>
        <p:spPr>
          <a:xfrm rot="5400000">
            <a:off x="5981764" y="1847112"/>
            <a:ext cx="2144573" cy="28406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g124be4d7cb9_1_19"/>
          <p:cNvSpPr txBox="1"/>
          <p:nvPr>
            <p:ph type="title"/>
          </p:nvPr>
        </p:nvSpPr>
        <p:spPr>
          <a:xfrm>
            <a:off x="457200" y="1049177"/>
            <a:ext cx="8229600" cy="8037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a:t>Imager Results</a:t>
            </a:r>
            <a:endParaRPr/>
          </a:p>
        </p:txBody>
      </p:sp>
      <p:sp>
        <p:nvSpPr>
          <p:cNvPr id="124" name="Google Shape;124;g124be4d7cb9_1_19"/>
          <p:cNvSpPr txBox="1"/>
          <p:nvPr>
            <p:ph idx="1" type="body"/>
          </p:nvPr>
        </p:nvSpPr>
        <p:spPr>
          <a:xfrm>
            <a:off x="1225600" y="2049275"/>
            <a:ext cx="3068400" cy="525600"/>
          </a:xfrm>
          <a:prstGeom prst="rect">
            <a:avLst/>
          </a:prstGeom>
        </p:spPr>
        <p:txBody>
          <a:bodyPr anchorCtr="0" anchor="t" bIns="45700" lIns="91425" spcFirstLastPara="1" rIns="91425" wrap="square" tIns="45700">
            <a:normAutofit lnSpcReduction="20000"/>
          </a:bodyPr>
          <a:lstStyle/>
          <a:p>
            <a:pPr indent="0" lvl="0" marL="0" rtl="0" algn="ctr">
              <a:spcBef>
                <a:spcPts val="360"/>
              </a:spcBef>
              <a:spcAft>
                <a:spcPts val="0"/>
              </a:spcAft>
              <a:buNone/>
            </a:pPr>
            <a:r>
              <a:rPr lang="en-US"/>
              <a:t>Arducam</a:t>
            </a:r>
            <a:endParaRPr/>
          </a:p>
        </p:txBody>
      </p:sp>
      <p:pic>
        <p:nvPicPr>
          <p:cNvPr id="125" name="Google Shape;125;g124be4d7cb9_1_19"/>
          <p:cNvPicPr preferRelativeResize="0"/>
          <p:nvPr/>
        </p:nvPicPr>
        <p:blipFill>
          <a:blip r:embed="rId3">
            <a:alphaModFix/>
          </a:blip>
          <a:stretch>
            <a:fillRect/>
          </a:stretch>
        </p:blipFill>
        <p:spPr>
          <a:xfrm>
            <a:off x="1207575" y="2585766"/>
            <a:ext cx="3068286" cy="1711742"/>
          </a:xfrm>
          <a:prstGeom prst="rect">
            <a:avLst/>
          </a:prstGeom>
          <a:noFill/>
          <a:ln>
            <a:noFill/>
          </a:ln>
        </p:spPr>
      </p:pic>
      <p:pic>
        <p:nvPicPr>
          <p:cNvPr id="126" name="Google Shape;126;g124be4d7cb9_1_19"/>
          <p:cNvPicPr preferRelativeResize="0"/>
          <p:nvPr/>
        </p:nvPicPr>
        <p:blipFill>
          <a:blip r:embed="rId4">
            <a:alphaModFix/>
          </a:blip>
          <a:stretch>
            <a:fillRect/>
          </a:stretch>
        </p:blipFill>
        <p:spPr>
          <a:xfrm>
            <a:off x="4714198" y="2575000"/>
            <a:ext cx="3068278" cy="1731751"/>
          </a:xfrm>
          <a:prstGeom prst="rect">
            <a:avLst/>
          </a:prstGeom>
          <a:noFill/>
          <a:ln>
            <a:noFill/>
          </a:ln>
        </p:spPr>
      </p:pic>
      <p:pic>
        <p:nvPicPr>
          <p:cNvPr id="127" name="Google Shape;127;g124be4d7cb9_1_19"/>
          <p:cNvPicPr preferRelativeResize="0"/>
          <p:nvPr/>
        </p:nvPicPr>
        <p:blipFill rotWithShape="1">
          <a:blip r:embed="rId5">
            <a:alphaModFix/>
          </a:blip>
          <a:srcRect b="0" l="0" r="2572" t="0"/>
          <a:stretch/>
        </p:blipFill>
        <p:spPr>
          <a:xfrm>
            <a:off x="1225508" y="4494463"/>
            <a:ext cx="3068286" cy="2131026"/>
          </a:xfrm>
          <a:prstGeom prst="rect">
            <a:avLst/>
          </a:prstGeom>
          <a:noFill/>
          <a:ln>
            <a:noFill/>
          </a:ln>
        </p:spPr>
      </p:pic>
      <p:pic>
        <p:nvPicPr>
          <p:cNvPr id="128" name="Google Shape;128;g124be4d7cb9_1_19"/>
          <p:cNvPicPr preferRelativeResize="0"/>
          <p:nvPr/>
        </p:nvPicPr>
        <p:blipFill>
          <a:blip r:embed="rId6">
            <a:alphaModFix/>
          </a:blip>
          <a:stretch>
            <a:fillRect/>
          </a:stretch>
        </p:blipFill>
        <p:spPr>
          <a:xfrm>
            <a:off x="4714188" y="4493187"/>
            <a:ext cx="3068286" cy="2158812"/>
          </a:xfrm>
          <a:prstGeom prst="rect">
            <a:avLst/>
          </a:prstGeom>
          <a:noFill/>
          <a:ln>
            <a:noFill/>
          </a:ln>
        </p:spPr>
      </p:pic>
      <p:sp>
        <p:nvSpPr>
          <p:cNvPr id="129" name="Google Shape;129;g124be4d7cb9_1_19"/>
          <p:cNvSpPr txBox="1"/>
          <p:nvPr>
            <p:ph idx="1" type="body"/>
          </p:nvPr>
        </p:nvSpPr>
        <p:spPr>
          <a:xfrm>
            <a:off x="4714138" y="2049275"/>
            <a:ext cx="3068400" cy="525600"/>
          </a:xfrm>
          <a:prstGeom prst="rect">
            <a:avLst/>
          </a:prstGeom>
        </p:spPr>
        <p:txBody>
          <a:bodyPr anchorCtr="0" anchor="t" bIns="45700" lIns="91425" spcFirstLastPara="1" rIns="91425" wrap="square" tIns="45700">
            <a:normAutofit lnSpcReduction="20000"/>
          </a:bodyPr>
          <a:lstStyle/>
          <a:p>
            <a:pPr indent="0" lvl="0" marL="0" rtl="0" algn="ctr">
              <a:spcBef>
                <a:spcPts val="360"/>
              </a:spcBef>
              <a:spcAft>
                <a:spcPts val="0"/>
              </a:spcAft>
              <a:buNone/>
            </a:pPr>
            <a:r>
              <a:rPr lang="en-US"/>
              <a:t>IPhone</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2013-06-18T16:37:55Z</dcterms:created>
  <dc:creator>Brian Gardner</dc:creator>
</cp:coreProperties>
</file>